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1" r:id="rId2"/>
    <p:sldId id="256" r:id="rId3"/>
    <p:sldId id="257" r:id="rId4"/>
    <p:sldId id="258" r:id="rId5"/>
    <p:sldId id="259" r:id="rId6"/>
    <p:sldId id="260" r:id="rId7"/>
    <p:sldId id="261" r:id="rId8"/>
    <p:sldId id="262" r:id="rId9"/>
    <p:sldId id="263" r:id="rId10"/>
    <p:sldId id="264" r:id="rId11"/>
    <p:sldId id="265" r:id="rId12"/>
    <p:sldId id="272" r:id="rId13"/>
    <p:sldId id="266" r:id="rId14"/>
    <p:sldId id="267" r:id="rId15"/>
    <p:sldId id="268" r:id="rId16"/>
    <p:sldId id="269" r:id="rId17"/>
    <p:sldId id="274" r:id="rId18"/>
    <p:sldId id="273" r:id="rId19"/>
    <p:sldId id="270"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FF"/>
    <a:srgbClr val="FFFF5D"/>
    <a:srgbClr val="FFFF71"/>
    <a:srgbClr val="DDDDDD"/>
    <a:srgbClr val="FFFFCD"/>
    <a:srgbClr val="385D8A"/>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1587" autoAdjust="0"/>
  </p:normalViewPr>
  <p:slideViewPr>
    <p:cSldViewPr>
      <p:cViewPr varScale="1">
        <p:scale>
          <a:sx n="58" d="100"/>
          <a:sy n="58" d="100"/>
        </p:scale>
        <p:origin x="-6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A6DC8AD-5C25-4B6A-A372-AA8EDFE42B68}" type="datetimeFigureOut">
              <a:rPr kumimoji="1" lang="ja-JP" altLang="en-US" smtClean="0"/>
              <a:pPr/>
              <a:t>2013/3/26</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1FA4508-4173-4FE5-9271-DAF0813D445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CD9C378-F637-4411-AD42-E2C5A0FA5CD7}" type="datetimeFigureOut">
              <a:rPr kumimoji="1" lang="ja-JP" altLang="en-US" smtClean="0"/>
              <a:pPr/>
              <a:t>2013/3/26</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C9CB161-3CCB-4ACB-9502-1F7CE6A2D69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C9CB161-3CCB-4ACB-9502-1F7CE6A2D697}"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BB44053-221C-46ED-B07F-468A3F1DC4CF}" type="datetime1">
              <a:rPr kumimoji="1" lang="ja-JP" altLang="en-US" smtClean="0"/>
              <a:pPr/>
              <a:t>2013/3/26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BE11F23-2C0E-4023-9393-4C861EB204F8}" type="datetime1">
              <a:rPr kumimoji="1" lang="ja-JP" altLang="en-US" smtClean="0"/>
              <a:pPr/>
              <a:t>2013/3/26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4EC5D6F-D9E1-4411-8174-86948A67FFC2}" type="datetime1">
              <a:rPr kumimoji="1" lang="ja-JP" altLang="en-US" smtClean="0"/>
              <a:pPr/>
              <a:t>2013/3/26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DFA479-696D-448E-9D06-FCEA69D1ACFE}" type="datetime1">
              <a:rPr kumimoji="1" lang="ja-JP" altLang="en-US" smtClean="0"/>
              <a:pPr/>
              <a:t>2013/3/26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FC8D14-CDA6-4942-90EB-04FF1EE965A9}" type="datetime1">
              <a:rPr kumimoji="1" lang="ja-JP" altLang="en-US" smtClean="0"/>
              <a:pPr/>
              <a:t>2013/3/26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B45B987-BF7C-4F01-BE30-2D2977298E56}" type="datetime1">
              <a:rPr kumimoji="1" lang="ja-JP" altLang="en-US" smtClean="0"/>
              <a:pPr/>
              <a:t>2013/3/26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A0C3AA5-634B-4EDA-BB04-2E44FD308C88}" type="datetime1">
              <a:rPr kumimoji="1" lang="ja-JP" altLang="en-US" smtClean="0"/>
              <a:pPr/>
              <a:t>2013/3/26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B538A64-EC5F-441A-B04F-EC8E3A167475}" type="datetime1">
              <a:rPr kumimoji="1" lang="ja-JP" altLang="en-US" smtClean="0"/>
              <a:pPr/>
              <a:t>2013/3/26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825F721-61A1-4B47-8F3F-CAD931CBDC5C}" type="datetime1">
              <a:rPr kumimoji="1" lang="ja-JP" altLang="en-US" smtClean="0"/>
              <a:pPr/>
              <a:t>2013/3/26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5050C7E-F61D-4281-A7B3-4AAFD43625D1}" type="datetime1">
              <a:rPr kumimoji="1" lang="ja-JP" altLang="en-US" smtClean="0"/>
              <a:pPr/>
              <a:t>2013/3/26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A01018-A2BF-49CA-A1B3-268F3222BFFE}" type="datetime1">
              <a:rPr kumimoji="1" lang="ja-JP" altLang="en-US" smtClean="0"/>
              <a:pPr/>
              <a:t>2013/3/26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D9A969-E3F8-4E0B-BE9E-0B6174B5800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EA06C-0462-47F2-9C4B-DB66D0328C3E}" type="datetime1">
              <a:rPr kumimoji="1" lang="ja-JP" altLang="en-US" smtClean="0"/>
              <a:pPr/>
              <a:t>2013/3/26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9A969-E3F8-4E0B-BE9E-0B6174B5800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683568" y="1916832"/>
            <a:ext cx="77724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1" lang="ja-JP" altLang="en-U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 P丸ゴシック体E" pitchFamily="50" charset="-128"/>
                <a:ea typeface="AR P丸ゴシック体E" pitchFamily="50" charset="-128"/>
              </a:rPr>
              <a:t>成年後見制度の概要と利用</a:t>
            </a:r>
            <a:endParaRPr kumimoji="1" lang="ja-JP"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 P丸ゴシック体E" pitchFamily="50" charset="-128"/>
              <a:ea typeface="AR P丸ゴシック体E" pitchFamily="50" charset="-128"/>
            </a:endParaRPr>
          </a:p>
        </p:txBody>
      </p:sp>
      <p:sp>
        <p:nvSpPr>
          <p:cNvPr id="4" name="サブタイトル 3"/>
          <p:cNvSpPr>
            <a:spLocks noGrp="1"/>
          </p:cNvSpPr>
          <p:nvPr>
            <p:ph type="subTitle" idx="1"/>
          </p:nvPr>
        </p:nvSpPr>
        <p:spPr>
          <a:xfrm>
            <a:off x="2107704" y="4462264"/>
            <a:ext cx="4928592" cy="1343000"/>
          </a:xfrm>
        </p:spPr>
        <p:txBody>
          <a:bodyPr anchor="ctr" anchorCtr="1">
            <a:normAutofit/>
          </a:bodyPr>
          <a:lstStyle/>
          <a:p>
            <a:r>
              <a:rPr kumimoji="1" lang="ja-JP" altLang="en-US" sz="1600" b="1" smtClean="0">
                <a:solidFill>
                  <a:schemeClr val="tx1"/>
                </a:solidFill>
                <a:latin typeface="AR P丸ゴシック体M04" pitchFamily="50" charset="-128"/>
                <a:ea typeface="AR P丸ゴシック体M04" pitchFamily="50" charset="-128"/>
              </a:rPr>
              <a:t>（事務所名等）</a:t>
            </a:r>
            <a:endParaRPr kumimoji="1" lang="ja-JP" altLang="en-US" sz="1600" b="1">
              <a:solidFill>
                <a:schemeClr val="tx1"/>
              </a:solidFill>
              <a:latin typeface="AR P丸ゴシック体M04" pitchFamily="50" charset="-128"/>
              <a:ea typeface="AR P丸ゴシック体M04" pitchFamily="50" charset="-128"/>
            </a:endParaRPr>
          </a:p>
        </p:txBody>
      </p:sp>
      <p:sp>
        <p:nvSpPr>
          <p:cNvPr id="2" name="スライド番号プレースホルダ 1"/>
          <p:cNvSpPr>
            <a:spLocks noGrp="1"/>
          </p:cNvSpPr>
          <p:nvPr>
            <p:ph type="sldNum" sz="quarter" idx="12"/>
          </p:nvPr>
        </p:nvSpPr>
        <p:spPr>
          <a:xfrm>
            <a:off x="6732240" y="6453336"/>
            <a:ext cx="2133600" cy="365125"/>
          </a:xfrm>
        </p:spPr>
        <p:txBody>
          <a:bodyPr/>
          <a:lstStyle/>
          <a:p>
            <a:fld id="{35D9A969-E3F8-4E0B-BE9E-0B6174B58000}" type="slidenum">
              <a:rPr kumimoji="1" lang="ja-JP" altLang="en-US" sz="1800" smtClean="0"/>
              <a:pPr/>
              <a:t>1</a:t>
            </a:fld>
            <a:endParaRPr kumimoji="1" lang="ja-JP" altLang="en-US" sz="1800"/>
          </a:p>
        </p:txBody>
      </p:sp>
      <p:sp>
        <p:nvSpPr>
          <p:cNvPr id="5" name="テキスト ボックス 4"/>
          <p:cNvSpPr txBox="1"/>
          <p:nvPr/>
        </p:nvSpPr>
        <p:spPr>
          <a:xfrm>
            <a:off x="2915816" y="3964994"/>
            <a:ext cx="3312368" cy="400110"/>
          </a:xfrm>
          <a:prstGeom prst="rect">
            <a:avLst/>
          </a:prstGeom>
          <a:noFill/>
        </p:spPr>
        <p:txBody>
          <a:bodyPr wrap="square" rtlCol="0">
            <a:spAutoFit/>
          </a:bodyPr>
          <a:lstStyle/>
          <a:p>
            <a:pPr algn="dist"/>
            <a:r>
              <a:rPr kumimoji="1" lang="ja-JP" altLang="en-US" sz="2000" smtClean="0"/>
              <a:t>平成２</a:t>
            </a:r>
            <a:r>
              <a:rPr lang="ja-JP" altLang="en-US" sz="2000" smtClean="0"/>
              <a:t>５</a:t>
            </a:r>
            <a:r>
              <a:rPr kumimoji="1" lang="ja-JP" altLang="en-US" sz="2000" smtClean="0"/>
              <a:t>年３月８日</a:t>
            </a:r>
            <a:endParaRPr kumimoji="1" lang="ja-JP" altLang="en-US" sz="2000"/>
          </a:p>
        </p:txBody>
      </p:sp>
      <p:pic>
        <p:nvPicPr>
          <p:cNvPr id="6" name="図 5" descr="ロゴマーク案(影・ピンク).gif"/>
          <p:cNvPicPr>
            <a:picLocks noChangeAspect="1"/>
          </p:cNvPicPr>
          <p:nvPr/>
        </p:nvPicPr>
        <p:blipFill>
          <a:blip r:embed="rId2" cstate="print"/>
          <a:stretch>
            <a:fillRect/>
          </a:stretch>
        </p:blipFill>
        <p:spPr>
          <a:xfrm>
            <a:off x="7524328" y="188639"/>
            <a:ext cx="1440000" cy="56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1806"/>
            <a:ext cx="8712968" cy="523220"/>
          </a:xfrm>
          <a:prstGeom prst="rect">
            <a:avLst/>
          </a:prstGeom>
          <a:solidFill>
            <a:schemeClr val="bg1"/>
          </a:solidFill>
          <a:ln>
            <a:noFill/>
          </a:ln>
          <a:effectLst/>
        </p:spPr>
        <p:txBody>
          <a:bodyPr wrap="square" rtlCol="0">
            <a:spAutoFit/>
          </a:bodyPr>
          <a:lstStyle/>
          <a:p>
            <a:pPr algn="ctr"/>
            <a:r>
              <a:rPr kumimoji="1" lang="ja-JP" altLang="en-US" sz="2800" b="1" smtClean="0">
                <a:latin typeface="ＭＳ 明朝" pitchFamily="17" charset="-128"/>
                <a:ea typeface="ＭＳ 明朝" pitchFamily="17" charset="-128"/>
              </a:rPr>
              <a:t>任意後見制度</a:t>
            </a:r>
            <a:endParaRPr kumimoji="1" lang="ja-JP" altLang="en-US" sz="2800" b="1">
              <a:latin typeface="ＭＳ 明朝" pitchFamily="17" charset="-128"/>
              <a:ea typeface="ＭＳ 明朝" pitchFamily="17" charset="-128"/>
            </a:endParaRPr>
          </a:p>
        </p:txBody>
      </p:sp>
      <p:pic>
        <p:nvPicPr>
          <p:cNvPr id="4" name="図 3" descr="image-ninni-01.gif"/>
          <p:cNvPicPr/>
          <p:nvPr/>
        </p:nvPicPr>
        <p:blipFill>
          <a:blip r:embed="rId2" cstate="print"/>
          <a:stretch>
            <a:fillRect/>
          </a:stretch>
        </p:blipFill>
        <p:spPr>
          <a:xfrm>
            <a:off x="6156176" y="764704"/>
            <a:ext cx="2736304" cy="2448272"/>
          </a:xfrm>
          <a:prstGeom prst="rect">
            <a:avLst/>
          </a:prstGeom>
        </p:spPr>
      </p:pic>
      <p:sp>
        <p:nvSpPr>
          <p:cNvPr id="5" name="テキスト ボックス 4"/>
          <p:cNvSpPr txBox="1"/>
          <p:nvPr/>
        </p:nvSpPr>
        <p:spPr>
          <a:xfrm>
            <a:off x="323528" y="790218"/>
            <a:ext cx="5688632" cy="1754326"/>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ja-JP" smtClean="0">
                <a:latin typeface="ＭＳ 明朝" pitchFamily="17" charset="-128"/>
                <a:ea typeface="ＭＳ 明朝" pitchFamily="17" charset="-128"/>
              </a:rPr>
              <a:t>本人が十分な判断能力があるうちに、将来</a:t>
            </a:r>
            <a:r>
              <a:rPr lang="ja-JP" altLang="en-US" smtClean="0">
                <a:latin typeface="ＭＳ 明朝" pitchFamily="17" charset="-128"/>
                <a:ea typeface="ＭＳ 明朝" pitchFamily="17" charset="-128"/>
              </a:rPr>
              <a:t>において</a:t>
            </a:r>
            <a:r>
              <a:rPr lang="ja-JP" altLang="ja-JP" smtClean="0">
                <a:latin typeface="ＭＳ 明朝" pitchFamily="17" charset="-128"/>
                <a:ea typeface="ＭＳ 明朝" pitchFamily="17" charset="-128"/>
              </a:rPr>
              <a:t>判断能力が不十分な状態になった場合に備えて</a:t>
            </a:r>
            <a:r>
              <a:rPr lang="ja-JP" altLang="en-US" smtClean="0">
                <a:latin typeface="ＭＳ 明朝" pitchFamily="17" charset="-128"/>
                <a:ea typeface="ＭＳ 明朝" pitchFamily="17" charset="-128"/>
              </a:rPr>
              <a:t>、</a:t>
            </a:r>
            <a:r>
              <a:rPr lang="ja-JP" altLang="ja-JP" smtClean="0">
                <a:solidFill>
                  <a:srgbClr val="FF0000"/>
                </a:solidFill>
                <a:latin typeface="ＭＳ 明朝" pitchFamily="17" charset="-128"/>
                <a:ea typeface="ＭＳ 明朝" pitchFamily="17" charset="-128"/>
              </a:rPr>
              <a:t>あらかじめ自らが選んだ代理人</a:t>
            </a:r>
            <a:r>
              <a:rPr lang="en-US" altLang="ja-JP" smtClean="0">
                <a:solidFill>
                  <a:srgbClr val="FF0000"/>
                </a:solidFill>
                <a:latin typeface="ＭＳ 明朝" pitchFamily="17" charset="-128"/>
                <a:ea typeface="ＭＳ 明朝" pitchFamily="17" charset="-128"/>
              </a:rPr>
              <a:t>(</a:t>
            </a:r>
            <a:r>
              <a:rPr lang="ja-JP" altLang="ja-JP" smtClean="0">
                <a:solidFill>
                  <a:srgbClr val="FF0000"/>
                </a:solidFill>
                <a:latin typeface="ＭＳ 明朝" pitchFamily="17" charset="-128"/>
                <a:ea typeface="ＭＳ 明朝" pitchFamily="17" charset="-128"/>
              </a:rPr>
              <a:t>任意後見人</a:t>
            </a:r>
            <a:r>
              <a:rPr lang="en-US" altLang="ja-JP" smtClean="0">
                <a:solidFill>
                  <a:srgbClr val="FF0000"/>
                </a:solidFill>
                <a:latin typeface="ＭＳ 明朝" pitchFamily="17" charset="-128"/>
                <a:ea typeface="ＭＳ 明朝" pitchFamily="17" charset="-128"/>
              </a:rPr>
              <a:t>)</a:t>
            </a:r>
            <a:r>
              <a:rPr lang="ja-JP" altLang="ja-JP" smtClean="0">
                <a:solidFill>
                  <a:srgbClr val="FF0000"/>
                </a:solidFill>
                <a:latin typeface="ＭＳ 明朝" pitchFamily="17" charset="-128"/>
                <a:ea typeface="ＭＳ 明朝" pitchFamily="17" charset="-128"/>
              </a:rPr>
              <a:t>に</a:t>
            </a:r>
            <a:r>
              <a:rPr lang="ja-JP" altLang="ja-JP" smtClean="0">
                <a:latin typeface="ＭＳ 明朝" pitchFamily="17" charset="-128"/>
                <a:ea typeface="ＭＳ 明朝" pitchFamily="17" charset="-128"/>
              </a:rPr>
              <a:t>、自分の生活、療養看護や財産管理に関する事務について代理権を与える契約</a:t>
            </a:r>
            <a:r>
              <a:rPr lang="en-US" altLang="ja-JP" smtClean="0">
                <a:latin typeface="ＭＳ 明朝" pitchFamily="17" charset="-128"/>
                <a:ea typeface="ＭＳ 明朝" pitchFamily="17" charset="-128"/>
              </a:rPr>
              <a:t>(</a:t>
            </a:r>
            <a:r>
              <a:rPr lang="ja-JP" altLang="ja-JP" smtClean="0">
                <a:latin typeface="ＭＳ 明朝" pitchFamily="17" charset="-128"/>
                <a:ea typeface="ＭＳ 明朝" pitchFamily="17" charset="-128"/>
              </a:rPr>
              <a:t>任意後見契約</a:t>
            </a:r>
            <a:r>
              <a:rPr lang="en-US" altLang="ja-JP" smtClean="0">
                <a:latin typeface="ＭＳ 明朝" pitchFamily="17" charset="-128"/>
                <a:ea typeface="ＭＳ 明朝" pitchFamily="17" charset="-128"/>
              </a:rPr>
              <a:t>)</a:t>
            </a:r>
            <a:r>
              <a:rPr lang="ja-JP" altLang="ja-JP" smtClean="0">
                <a:latin typeface="ＭＳ 明朝" pitchFamily="17" charset="-128"/>
                <a:ea typeface="ＭＳ 明朝" pitchFamily="17" charset="-128"/>
              </a:rPr>
              <a:t>を公証人の作成する公正証書で結んでおく</a:t>
            </a:r>
            <a:r>
              <a:rPr lang="ja-JP" altLang="en-US" smtClean="0">
                <a:latin typeface="ＭＳ 明朝" pitchFamily="17" charset="-128"/>
                <a:ea typeface="ＭＳ 明朝" pitchFamily="17" charset="-128"/>
              </a:rPr>
              <a:t>制度。</a:t>
            </a:r>
            <a:endParaRPr lang="en-US" altLang="ja-JP" smtClean="0">
              <a:latin typeface="ＭＳ 明朝" pitchFamily="17" charset="-128"/>
              <a:ea typeface="ＭＳ 明朝" pitchFamily="17" charset="-128"/>
            </a:endParaRPr>
          </a:p>
        </p:txBody>
      </p:sp>
      <p:sp>
        <p:nvSpPr>
          <p:cNvPr id="6" name="角丸四角形 5"/>
          <p:cNvSpPr/>
          <p:nvPr/>
        </p:nvSpPr>
        <p:spPr>
          <a:xfrm>
            <a:off x="323528" y="2734434"/>
            <a:ext cx="5688632" cy="432048"/>
          </a:xfrm>
          <a:prstGeom prst="roundRect">
            <a:avLst/>
          </a:prstGeom>
          <a:solidFill>
            <a:srgbClr val="FFFF5D"/>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mtClean="0">
                <a:solidFill>
                  <a:schemeClr val="tx1"/>
                </a:solidFill>
              </a:rPr>
              <a:t>将来の生活に本人の思いがより反映しやすい制度</a:t>
            </a:r>
            <a:endParaRPr kumimoji="1" lang="ja-JP" altLang="en-US">
              <a:solidFill>
                <a:schemeClr val="tx1"/>
              </a:solidFill>
            </a:endParaRPr>
          </a:p>
        </p:txBody>
      </p:sp>
      <p:graphicFrame>
        <p:nvGraphicFramePr>
          <p:cNvPr id="7" name="表 6"/>
          <p:cNvGraphicFramePr>
            <a:graphicFrameLocks noGrp="1"/>
          </p:cNvGraphicFramePr>
          <p:nvPr/>
        </p:nvGraphicFramePr>
        <p:xfrm>
          <a:off x="323528" y="3683505"/>
          <a:ext cx="8568951" cy="2985855"/>
        </p:xfrm>
        <a:graphic>
          <a:graphicData uri="http://schemas.openxmlformats.org/drawingml/2006/table">
            <a:tbl>
              <a:tblPr firstRow="1" bandRow="1">
                <a:tableStyleId>{5C22544A-7EE6-4342-B048-85BDC9FD1C3A}</a:tableStyleId>
              </a:tblPr>
              <a:tblGrid>
                <a:gridCol w="1944216"/>
                <a:gridCol w="3096344"/>
                <a:gridCol w="3528391"/>
              </a:tblGrid>
              <a:tr h="489773">
                <a:tc>
                  <a:txBody>
                    <a:bodyPr/>
                    <a:lstStyle/>
                    <a:p>
                      <a:endParaRPr kumimoji="1" lang="ja-JP" altLang="en-US">
                        <a:latin typeface="ＭＳ 明朝" pitchFamily="17" charset="-128"/>
                        <a:ea typeface="ＭＳ 明朝" pitchFamily="17" charset="-128"/>
                      </a:endParaRPr>
                    </a:p>
                  </a:txBody>
                  <a:tcPr anchor="ctr"/>
                </a:tc>
                <a:tc>
                  <a:txBody>
                    <a:bodyPr/>
                    <a:lstStyle/>
                    <a:p>
                      <a:pPr algn="ctr"/>
                      <a:r>
                        <a:rPr kumimoji="1" lang="ja-JP" altLang="en-US" b="0" smtClean="0">
                          <a:latin typeface="ＭＳ 明朝" pitchFamily="17" charset="-128"/>
                          <a:ea typeface="ＭＳ 明朝" pitchFamily="17" charset="-128"/>
                        </a:rPr>
                        <a:t>任意後見</a:t>
                      </a:r>
                      <a:endParaRPr kumimoji="1" lang="ja-JP" altLang="en-US" b="0">
                        <a:latin typeface="ＭＳ 明朝" pitchFamily="17" charset="-128"/>
                        <a:ea typeface="ＭＳ 明朝" pitchFamily="17" charset="-128"/>
                      </a:endParaRPr>
                    </a:p>
                  </a:txBody>
                  <a:tcPr anchor="ctr"/>
                </a:tc>
                <a:tc>
                  <a:txBody>
                    <a:bodyPr/>
                    <a:lstStyle/>
                    <a:p>
                      <a:pPr algn="ctr"/>
                      <a:r>
                        <a:rPr kumimoji="1" lang="ja-JP" altLang="en-US" b="0" smtClean="0">
                          <a:latin typeface="ＭＳ 明朝" pitchFamily="17" charset="-128"/>
                          <a:ea typeface="ＭＳ 明朝" pitchFamily="17" charset="-128"/>
                        </a:rPr>
                        <a:t>法定後見</a:t>
                      </a:r>
                      <a:endParaRPr kumimoji="1" lang="ja-JP" altLang="en-US" b="0">
                        <a:latin typeface="ＭＳ 明朝" pitchFamily="17" charset="-128"/>
                        <a:ea typeface="ＭＳ 明朝" pitchFamily="17" charset="-128"/>
                      </a:endParaRPr>
                    </a:p>
                  </a:txBody>
                  <a:tcPr anchor="ctr"/>
                </a:tc>
              </a:tr>
              <a:tr h="489771">
                <a:tc>
                  <a:txBody>
                    <a:bodyPr/>
                    <a:lstStyle/>
                    <a:p>
                      <a:r>
                        <a:rPr kumimoji="1" lang="ja-JP" altLang="en-US" sz="1500" smtClean="0">
                          <a:latin typeface="ＭＳ 明朝" pitchFamily="17" charset="-128"/>
                          <a:ea typeface="ＭＳ 明朝" pitchFamily="17" charset="-128"/>
                        </a:rPr>
                        <a:t>開始時の本人の状態</a:t>
                      </a:r>
                      <a:endParaRPr kumimoji="1" lang="ja-JP" altLang="en-US" sz="1500">
                        <a:latin typeface="ＭＳ 明朝" pitchFamily="17" charset="-128"/>
                        <a:ea typeface="ＭＳ 明朝" pitchFamily="17" charset="-128"/>
                      </a:endParaRPr>
                    </a:p>
                  </a:txBody>
                  <a:tcPr anchor="ctr"/>
                </a:tc>
                <a:tc>
                  <a:txBody>
                    <a:bodyPr/>
                    <a:lstStyle/>
                    <a:p>
                      <a:r>
                        <a:rPr kumimoji="1" lang="ja-JP" altLang="ja-JP" sz="1500" kern="1200" smtClean="0">
                          <a:solidFill>
                            <a:schemeClr val="dk1"/>
                          </a:solidFill>
                          <a:latin typeface="ＭＳ 明朝" pitchFamily="17" charset="-128"/>
                          <a:ea typeface="ＭＳ 明朝" pitchFamily="17" charset="-128"/>
                          <a:cs typeface="+mn-cs"/>
                        </a:rPr>
                        <a:t>契約能力がある</a:t>
                      </a:r>
                      <a:endParaRPr kumimoji="1" lang="ja-JP" altLang="en-US" sz="1500">
                        <a:latin typeface="ＭＳ 明朝" pitchFamily="17" charset="-128"/>
                        <a:ea typeface="ＭＳ 明朝" pitchFamily="17" charset="-128"/>
                      </a:endParaRPr>
                    </a:p>
                  </a:txBody>
                  <a:tcPr anchor="ctr"/>
                </a:tc>
                <a:tc>
                  <a:txBody>
                    <a:bodyPr/>
                    <a:lstStyle/>
                    <a:p>
                      <a:r>
                        <a:rPr kumimoji="1" lang="ja-JP" altLang="ja-JP" sz="1500" kern="1200" smtClean="0">
                          <a:solidFill>
                            <a:schemeClr val="dk1"/>
                          </a:solidFill>
                          <a:latin typeface="ＭＳ 明朝" pitchFamily="17" charset="-128"/>
                          <a:ea typeface="ＭＳ 明朝" pitchFamily="17" charset="-128"/>
                          <a:cs typeface="+mn-cs"/>
                        </a:rPr>
                        <a:t>判断能力が不十分</a:t>
                      </a:r>
                      <a:endParaRPr kumimoji="1" lang="ja-JP" altLang="en-US" sz="1500">
                        <a:latin typeface="ＭＳ 明朝" pitchFamily="17" charset="-128"/>
                        <a:ea typeface="ＭＳ 明朝" pitchFamily="17" charset="-128"/>
                      </a:endParaRPr>
                    </a:p>
                  </a:txBody>
                  <a:tcPr anchor="ctr"/>
                </a:tc>
              </a:tr>
              <a:tr h="998199">
                <a:tc>
                  <a:txBody>
                    <a:bodyPr/>
                    <a:lstStyle/>
                    <a:p>
                      <a:r>
                        <a:rPr kumimoji="1" lang="ja-JP" altLang="ja-JP" sz="1500" kern="1200" smtClean="0">
                          <a:solidFill>
                            <a:schemeClr val="dk1"/>
                          </a:solidFill>
                          <a:latin typeface="ＭＳ 明朝" pitchFamily="17" charset="-128"/>
                          <a:ea typeface="ＭＳ 明朝" pitchFamily="17" charset="-128"/>
                          <a:cs typeface="+mn-cs"/>
                        </a:rPr>
                        <a:t>開始の方法</a:t>
                      </a:r>
                      <a:endParaRPr kumimoji="1" lang="ja-JP" altLang="en-US" sz="1500">
                        <a:latin typeface="ＭＳ 明朝" pitchFamily="17" charset="-128"/>
                        <a:ea typeface="ＭＳ 明朝" pitchFamily="17" charset="-128"/>
                      </a:endParaRPr>
                    </a:p>
                  </a:txBody>
                  <a:tcPr anchor="ctr"/>
                </a:tc>
                <a:tc>
                  <a:txBody>
                    <a:bodyPr/>
                    <a:lstStyle/>
                    <a:p>
                      <a:pPr marL="0" indent="0" algn="l">
                        <a:spcAft>
                          <a:spcPts val="0"/>
                        </a:spcAft>
                      </a:pPr>
                      <a:r>
                        <a:rPr lang="ja-JP" sz="1500" kern="100">
                          <a:latin typeface="ＭＳ 明朝" pitchFamily="17" charset="-128"/>
                          <a:ea typeface="ＭＳ 明朝" pitchFamily="17" charset="-128"/>
                          <a:cs typeface="Times New Roman"/>
                        </a:rPr>
                        <a:t>本人と任意後見人候補者との</a:t>
                      </a:r>
                      <a:r>
                        <a:rPr lang="ja-JP" sz="1500" kern="100">
                          <a:solidFill>
                            <a:srgbClr val="FF0000"/>
                          </a:solidFill>
                          <a:latin typeface="ＭＳ 明朝" pitchFamily="17" charset="-128"/>
                          <a:ea typeface="ＭＳ 明朝" pitchFamily="17" charset="-128"/>
                          <a:cs typeface="Times New Roman"/>
                        </a:rPr>
                        <a:t>公正証書</a:t>
                      </a:r>
                      <a:r>
                        <a:rPr lang="ja-JP" sz="1500" kern="100">
                          <a:latin typeface="ＭＳ 明朝" pitchFamily="17" charset="-128"/>
                          <a:ea typeface="ＭＳ 明朝" pitchFamily="17" charset="-128"/>
                          <a:cs typeface="Times New Roman"/>
                        </a:rPr>
                        <a:t>による</a:t>
                      </a:r>
                      <a:r>
                        <a:rPr lang="ja-JP" sz="1500" kern="100" smtClean="0">
                          <a:latin typeface="ＭＳ 明朝" pitchFamily="17" charset="-128"/>
                          <a:ea typeface="ＭＳ 明朝" pitchFamily="17" charset="-128"/>
                          <a:cs typeface="Times New Roman"/>
                        </a:rPr>
                        <a:t>契約</a:t>
                      </a:r>
                      <a:endParaRPr lang="en-US" altLang="ja-JP" sz="1500" kern="100" smtClean="0">
                        <a:latin typeface="ＭＳ 明朝" pitchFamily="17" charset="-128"/>
                        <a:ea typeface="ＭＳ 明朝" pitchFamily="17" charset="-128"/>
                        <a:cs typeface="Times New Roman"/>
                      </a:endParaRPr>
                    </a:p>
                    <a:p>
                      <a:pPr marL="176213" indent="0" algn="l">
                        <a:spcAft>
                          <a:spcPts val="0"/>
                        </a:spcAft>
                        <a:tabLst>
                          <a:tab pos="2867025" algn="l"/>
                        </a:tabLst>
                      </a:pPr>
                      <a:r>
                        <a:rPr lang="ja-JP" altLang="en-US" sz="1500" kern="100" smtClean="0">
                          <a:solidFill>
                            <a:srgbClr val="FF0000"/>
                          </a:solidFill>
                          <a:latin typeface="ＭＳ 明朝" pitchFamily="17" charset="-128"/>
                          <a:ea typeface="ＭＳ 明朝" pitchFamily="17" charset="-128"/>
                          <a:cs typeface="Times New Roman"/>
                        </a:rPr>
                        <a:t>契約の発効は家庭裁判所が任意後見監督人を選任した時点</a:t>
                      </a:r>
                      <a:endParaRPr lang="ja-JP" sz="1500" kern="100">
                        <a:solidFill>
                          <a:srgbClr val="FF0000"/>
                        </a:solidFill>
                        <a:latin typeface="ＭＳ 明朝" pitchFamily="17" charset="-128"/>
                        <a:ea typeface="ＭＳ 明朝" pitchFamily="17" charset="-128"/>
                        <a:cs typeface="Times New Roman"/>
                      </a:endParaRPr>
                    </a:p>
                  </a:txBody>
                  <a:tcPr marL="90170" marR="90170" marT="0" marB="0" anchor="ctr"/>
                </a:tc>
                <a:tc>
                  <a:txBody>
                    <a:bodyPr/>
                    <a:lstStyle/>
                    <a:p>
                      <a:r>
                        <a:rPr kumimoji="1" lang="ja-JP" altLang="ja-JP" sz="1500" kern="1200" smtClean="0">
                          <a:solidFill>
                            <a:schemeClr val="dk1"/>
                          </a:solidFill>
                          <a:latin typeface="ＭＳ 明朝" pitchFamily="17" charset="-128"/>
                          <a:ea typeface="ＭＳ 明朝" pitchFamily="17" charset="-128"/>
                          <a:cs typeface="+mn-cs"/>
                        </a:rPr>
                        <a:t>家庭裁判所の審判</a:t>
                      </a:r>
                      <a:endParaRPr kumimoji="1" lang="ja-JP" altLang="en-US" sz="1500">
                        <a:latin typeface="ＭＳ 明朝" pitchFamily="17" charset="-128"/>
                        <a:ea typeface="ＭＳ 明朝" pitchFamily="17" charset="-128"/>
                      </a:endParaRPr>
                    </a:p>
                  </a:txBody>
                  <a:tcPr anchor="ctr"/>
                </a:tc>
              </a:tr>
              <a:tr h="504056">
                <a:tc>
                  <a:txBody>
                    <a:bodyPr/>
                    <a:lstStyle/>
                    <a:p>
                      <a:r>
                        <a:rPr kumimoji="1" lang="ja-JP" altLang="ja-JP" sz="1500" kern="1200" smtClean="0">
                          <a:solidFill>
                            <a:schemeClr val="dk1"/>
                          </a:solidFill>
                          <a:latin typeface="ＭＳ 明朝" pitchFamily="17" charset="-128"/>
                          <a:ea typeface="ＭＳ 明朝" pitchFamily="17" charset="-128"/>
                          <a:cs typeface="+mn-cs"/>
                        </a:rPr>
                        <a:t>後見人等の指定</a:t>
                      </a:r>
                      <a:endParaRPr kumimoji="1" lang="ja-JP" altLang="en-US" sz="1500">
                        <a:latin typeface="ＭＳ 明朝" pitchFamily="17" charset="-128"/>
                        <a:ea typeface="ＭＳ 明朝" pitchFamily="17" charset="-128"/>
                      </a:endParaRPr>
                    </a:p>
                  </a:txBody>
                  <a:tcPr anchor="ctr"/>
                </a:tc>
                <a:tc>
                  <a:txBody>
                    <a:bodyPr/>
                    <a:lstStyle/>
                    <a:p>
                      <a:r>
                        <a:rPr kumimoji="1" lang="ja-JP" altLang="ja-JP" sz="1500" kern="1200" smtClean="0">
                          <a:solidFill>
                            <a:schemeClr val="dk1"/>
                          </a:solidFill>
                          <a:latin typeface="ＭＳ 明朝" pitchFamily="17" charset="-128"/>
                          <a:ea typeface="ＭＳ 明朝" pitchFamily="17" charset="-128"/>
                          <a:cs typeface="+mn-cs"/>
                        </a:rPr>
                        <a:t>本人が信頼する人を指定</a:t>
                      </a:r>
                      <a:endParaRPr kumimoji="1" lang="ja-JP" altLang="en-US" sz="1500">
                        <a:latin typeface="ＭＳ 明朝" pitchFamily="17" charset="-128"/>
                        <a:ea typeface="ＭＳ 明朝" pitchFamily="17" charset="-128"/>
                      </a:endParaRPr>
                    </a:p>
                  </a:txBody>
                  <a:tcPr anchor="ctr"/>
                </a:tc>
                <a:tc>
                  <a:txBody>
                    <a:bodyPr/>
                    <a:lstStyle/>
                    <a:p>
                      <a:r>
                        <a:rPr kumimoji="1" lang="ja-JP" altLang="ja-JP" sz="1500" kern="1200" smtClean="0">
                          <a:solidFill>
                            <a:schemeClr val="dk1"/>
                          </a:solidFill>
                          <a:latin typeface="ＭＳ 明朝" pitchFamily="17" charset="-128"/>
                          <a:ea typeface="ＭＳ 明朝" pitchFamily="17" charset="-128"/>
                          <a:cs typeface="+mn-cs"/>
                        </a:rPr>
                        <a:t>裁判所が選任</a:t>
                      </a:r>
                      <a:endParaRPr kumimoji="1" lang="ja-JP" altLang="en-US" sz="1500">
                        <a:latin typeface="ＭＳ 明朝" pitchFamily="17" charset="-128"/>
                        <a:ea typeface="ＭＳ 明朝" pitchFamily="17" charset="-128"/>
                      </a:endParaRPr>
                    </a:p>
                  </a:txBody>
                  <a:tcPr anchor="ctr"/>
                </a:tc>
              </a:tr>
              <a:tr h="504056">
                <a:tc>
                  <a:txBody>
                    <a:bodyPr/>
                    <a:lstStyle/>
                    <a:p>
                      <a:r>
                        <a:rPr kumimoji="1" lang="ja-JP" altLang="ja-JP" sz="1500" kern="1200" smtClean="0">
                          <a:solidFill>
                            <a:schemeClr val="dk1"/>
                          </a:solidFill>
                          <a:latin typeface="ＭＳ 明朝" pitchFamily="17" charset="-128"/>
                          <a:ea typeface="ＭＳ 明朝" pitchFamily="17" charset="-128"/>
                          <a:cs typeface="+mn-cs"/>
                        </a:rPr>
                        <a:t>後見人等の権限</a:t>
                      </a:r>
                      <a:endParaRPr kumimoji="1" lang="ja-JP" altLang="en-US" sz="1500">
                        <a:latin typeface="ＭＳ 明朝" pitchFamily="17" charset="-128"/>
                        <a:ea typeface="ＭＳ 明朝" pitchFamily="17" charset="-128"/>
                      </a:endParaRPr>
                    </a:p>
                  </a:txBody>
                  <a:tcPr anchor="ctr"/>
                </a:tc>
                <a:tc>
                  <a:txBody>
                    <a:bodyPr/>
                    <a:lstStyle/>
                    <a:p>
                      <a:r>
                        <a:rPr kumimoji="1" lang="ja-JP" altLang="ja-JP" sz="1500" kern="1200" smtClean="0">
                          <a:solidFill>
                            <a:schemeClr val="dk1"/>
                          </a:solidFill>
                          <a:latin typeface="ＭＳ 明朝" pitchFamily="17" charset="-128"/>
                          <a:ea typeface="ＭＳ 明朝" pitchFamily="17" charset="-128"/>
                          <a:cs typeface="+mn-cs"/>
                        </a:rPr>
                        <a:t>同意権、取消権が</a:t>
                      </a:r>
                      <a:r>
                        <a:rPr kumimoji="1" lang="ja-JP" altLang="ja-JP" sz="1500" b="1" kern="1200" smtClean="0">
                          <a:solidFill>
                            <a:srgbClr val="FF0000"/>
                          </a:solidFill>
                          <a:latin typeface="ＭＳ 明朝" pitchFamily="17" charset="-128"/>
                          <a:ea typeface="ＭＳ 明朝" pitchFamily="17" charset="-128"/>
                          <a:cs typeface="+mn-cs"/>
                        </a:rPr>
                        <a:t>ない</a:t>
                      </a:r>
                      <a:endParaRPr kumimoji="1" lang="ja-JP" altLang="en-US" sz="1500">
                        <a:solidFill>
                          <a:srgbClr val="FF0000"/>
                        </a:solidFill>
                        <a:latin typeface="ＭＳ 明朝" pitchFamily="17" charset="-128"/>
                        <a:ea typeface="ＭＳ 明朝" pitchFamily="17" charset="-128"/>
                      </a:endParaRPr>
                    </a:p>
                  </a:txBody>
                  <a:tcPr anchor="ctr"/>
                </a:tc>
                <a:tc>
                  <a:txBody>
                    <a:bodyPr/>
                    <a:lstStyle/>
                    <a:p>
                      <a:r>
                        <a:rPr kumimoji="1" lang="ja-JP" altLang="ja-JP" sz="1500" kern="1200" smtClean="0">
                          <a:solidFill>
                            <a:schemeClr val="dk1"/>
                          </a:solidFill>
                          <a:latin typeface="ＭＳ 明朝" pitchFamily="17" charset="-128"/>
                          <a:ea typeface="ＭＳ 明朝" pitchFamily="17" charset="-128"/>
                          <a:cs typeface="+mn-cs"/>
                        </a:rPr>
                        <a:t>同意権、取消権が</a:t>
                      </a:r>
                      <a:r>
                        <a:rPr kumimoji="1" lang="ja-JP" altLang="ja-JP" sz="1500" b="1" kern="1200" smtClean="0">
                          <a:solidFill>
                            <a:srgbClr val="FF0000"/>
                          </a:solidFill>
                          <a:latin typeface="ＭＳ 明朝" pitchFamily="17" charset="-128"/>
                          <a:ea typeface="ＭＳ 明朝" pitchFamily="17" charset="-128"/>
                          <a:cs typeface="+mn-cs"/>
                        </a:rPr>
                        <a:t>ある</a:t>
                      </a:r>
                      <a:endParaRPr kumimoji="1" lang="ja-JP" altLang="en-US" sz="1500">
                        <a:solidFill>
                          <a:srgbClr val="FF0000"/>
                        </a:solidFill>
                        <a:latin typeface="ＭＳ 明朝" pitchFamily="17" charset="-128"/>
                        <a:ea typeface="ＭＳ 明朝" pitchFamily="17" charset="-128"/>
                      </a:endParaRPr>
                    </a:p>
                  </a:txBody>
                  <a:tcPr anchor="ctr"/>
                </a:tc>
              </a:tr>
            </a:tbl>
          </a:graphicData>
        </a:graphic>
      </p:graphicFrame>
      <p:pic>
        <p:nvPicPr>
          <p:cNvPr id="8" name="Picture 2"/>
          <p:cNvPicPr>
            <a:picLocks noChangeArrowheads="1"/>
          </p:cNvPicPr>
          <p:nvPr/>
        </p:nvPicPr>
        <p:blipFill>
          <a:blip r:embed="rId3" cstate="print"/>
          <a:srcRect/>
          <a:stretch>
            <a:fillRect/>
          </a:stretch>
        </p:blipFill>
        <p:spPr bwMode="auto">
          <a:xfrm>
            <a:off x="35496" y="548680"/>
            <a:ext cx="9072000" cy="252000"/>
          </a:xfrm>
          <a:prstGeom prst="rect">
            <a:avLst/>
          </a:prstGeom>
          <a:noFill/>
          <a:ln w="9525">
            <a:noFill/>
            <a:miter lim="800000"/>
            <a:headEnd/>
            <a:tailEnd/>
          </a:ln>
        </p:spPr>
      </p:pic>
      <p:sp>
        <p:nvSpPr>
          <p:cNvPr id="10" name="スライド番号プレースホルダ 9"/>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10</a:t>
            </a:fld>
            <a:endParaRPr kumimoji="1" lang="ja-JP" altLang="en-US" sz="1800"/>
          </a:p>
        </p:txBody>
      </p:sp>
      <p:sp>
        <p:nvSpPr>
          <p:cNvPr id="9" name="角丸四角形 8"/>
          <p:cNvSpPr/>
          <p:nvPr/>
        </p:nvSpPr>
        <p:spPr>
          <a:xfrm>
            <a:off x="251520" y="3356992"/>
            <a:ext cx="3456384" cy="360040"/>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solidFill>
                  <a:schemeClr val="tx1"/>
                </a:solidFill>
              </a:rPr>
              <a:t>任意後見と法定後見の相違点</a:t>
            </a: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Scan02.JPG"/>
          <p:cNvPicPr>
            <a:picLocks noChangeAspect="1"/>
          </p:cNvPicPr>
          <p:nvPr/>
        </p:nvPicPr>
        <p:blipFill>
          <a:blip r:embed="rId3" cstate="print"/>
          <a:stretch>
            <a:fillRect/>
          </a:stretch>
        </p:blipFill>
        <p:spPr>
          <a:xfrm rot="5400000">
            <a:off x="1339798" y="-863128"/>
            <a:ext cx="6464403" cy="9144003"/>
          </a:xfrm>
          <a:prstGeom prst="rect">
            <a:avLst/>
          </a:prstGeom>
        </p:spPr>
      </p:pic>
      <p:sp>
        <p:nvSpPr>
          <p:cNvPr id="2" name="テキスト ボックス 1"/>
          <p:cNvSpPr txBox="1"/>
          <p:nvPr/>
        </p:nvSpPr>
        <p:spPr>
          <a:xfrm>
            <a:off x="179512" y="41806"/>
            <a:ext cx="8712968" cy="578882"/>
          </a:xfrm>
          <a:prstGeom prst="rect">
            <a:avLst/>
          </a:prstGeom>
          <a:solidFill>
            <a:schemeClr val="bg1"/>
          </a:solidFill>
          <a:ln>
            <a:noFill/>
          </a:ln>
          <a:effectLst/>
        </p:spPr>
        <p:txBody>
          <a:bodyPr wrap="square" rtlCol="0">
            <a:noAutofit/>
          </a:bodyPr>
          <a:lstStyle/>
          <a:p>
            <a:pPr algn="ctr"/>
            <a:r>
              <a:rPr kumimoji="1" lang="ja-JP" altLang="en-US" sz="2800" b="1" smtClean="0">
                <a:latin typeface="ＭＳ 明朝" pitchFamily="17" charset="-128"/>
                <a:ea typeface="ＭＳ 明朝" pitchFamily="17" charset="-128"/>
              </a:rPr>
              <a:t>申し立て手続き</a:t>
            </a:r>
            <a:endParaRPr kumimoji="1" lang="ja-JP" altLang="en-US" sz="2800" b="1">
              <a:latin typeface="ＭＳ 明朝" pitchFamily="17" charset="-128"/>
              <a:ea typeface="ＭＳ 明朝" pitchFamily="17" charset="-128"/>
            </a:endParaRPr>
          </a:p>
        </p:txBody>
      </p:sp>
      <p:sp>
        <p:nvSpPr>
          <p:cNvPr id="4" name="テキスト ボックス 3"/>
          <p:cNvSpPr txBox="1"/>
          <p:nvPr/>
        </p:nvSpPr>
        <p:spPr>
          <a:xfrm>
            <a:off x="4824536" y="6613394"/>
            <a:ext cx="3923928" cy="276999"/>
          </a:xfrm>
          <a:prstGeom prst="rect">
            <a:avLst/>
          </a:prstGeom>
          <a:noFill/>
        </p:spPr>
        <p:txBody>
          <a:bodyPr wrap="square" rtlCol="0">
            <a:spAutoFit/>
          </a:bodyPr>
          <a:lstStyle/>
          <a:p>
            <a:r>
              <a:rPr lang="ja-JP" altLang="ja-JP" sz="1200" smtClean="0">
                <a:latin typeface="ＭＳ Ｐ明朝" pitchFamily="18" charset="-128"/>
                <a:ea typeface="ＭＳ Ｐ明朝" pitchFamily="18" charset="-128"/>
              </a:rPr>
              <a:t>家庭裁判所「成年後見制度を利用される方のために」より</a:t>
            </a:r>
            <a:endParaRPr kumimoji="1" lang="ja-JP" altLang="en-US" sz="1200">
              <a:latin typeface="ＭＳ Ｐ明朝" pitchFamily="18" charset="-128"/>
              <a:ea typeface="ＭＳ Ｐ明朝" pitchFamily="18" charset="-128"/>
            </a:endParaRPr>
          </a:p>
        </p:txBody>
      </p:sp>
      <p:pic>
        <p:nvPicPr>
          <p:cNvPr id="5" name="Picture 2"/>
          <p:cNvPicPr>
            <a:picLocks noChangeArrowheads="1"/>
          </p:cNvPicPr>
          <p:nvPr/>
        </p:nvPicPr>
        <p:blipFill>
          <a:blip r:embed="rId4" cstate="print"/>
          <a:srcRect/>
          <a:stretch>
            <a:fillRect/>
          </a:stretch>
        </p:blipFill>
        <p:spPr bwMode="auto">
          <a:xfrm>
            <a:off x="35496" y="548680"/>
            <a:ext cx="9072000" cy="252000"/>
          </a:xfrm>
          <a:prstGeom prst="rect">
            <a:avLst/>
          </a:prstGeom>
          <a:noFill/>
          <a:ln w="9525">
            <a:noFill/>
            <a:miter lim="800000"/>
            <a:headEnd/>
            <a:tailEnd/>
          </a:ln>
        </p:spPr>
      </p:pic>
      <p:sp>
        <p:nvSpPr>
          <p:cNvPr id="7" name="スライド番号プレースホルダ 6"/>
          <p:cNvSpPr>
            <a:spLocks noGrp="1"/>
          </p:cNvSpPr>
          <p:nvPr>
            <p:ph type="sldNum" sz="quarter" idx="12"/>
          </p:nvPr>
        </p:nvSpPr>
        <p:spPr>
          <a:xfrm>
            <a:off x="6830888" y="6592267"/>
            <a:ext cx="2133600" cy="365125"/>
          </a:xfrm>
        </p:spPr>
        <p:txBody>
          <a:bodyPr/>
          <a:lstStyle/>
          <a:p>
            <a:fld id="{35D9A969-E3F8-4E0B-BE9E-0B6174B58000}" type="slidenum">
              <a:rPr kumimoji="1" lang="ja-JP" altLang="en-US" sz="1800" smtClean="0"/>
              <a:pPr/>
              <a:t>11</a:t>
            </a:fld>
            <a:endParaRPr kumimoji="1" lang="ja-JP" altLang="en-U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179512" y="5445224"/>
          <a:ext cx="8784976" cy="1152128"/>
        </p:xfrm>
        <a:graphic>
          <a:graphicData uri="http://schemas.openxmlformats.org/drawingml/2006/table">
            <a:tbl>
              <a:tblPr firstRow="1" bandRow="1">
                <a:tableStyleId>{5C22544A-7EE6-4342-B048-85BDC9FD1C3A}</a:tableStyleId>
              </a:tblPr>
              <a:tblGrid>
                <a:gridCol w="4392488"/>
                <a:gridCol w="4392488"/>
              </a:tblGrid>
              <a:tr h="317883">
                <a:tc>
                  <a:txBody>
                    <a:bodyPr/>
                    <a:lstStyle/>
                    <a:p>
                      <a:pPr algn="ctr"/>
                      <a:r>
                        <a:rPr kumimoji="1" lang="ja-JP" altLang="en-US" sz="1600" smtClean="0">
                          <a:latin typeface="ＭＳ Ｐ明朝" pitchFamily="18" charset="-128"/>
                          <a:ea typeface="ＭＳ Ｐ明朝" pitchFamily="18" charset="-128"/>
                        </a:rPr>
                        <a:t>福祉サービス利用援助事業</a:t>
                      </a:r>
                      <a:endParaRPr kumimoji="1" lang="ja-JP" altLang="en-US" sz="1600">
                        <a:latin typeface="ＭＳ Ｐ明朝" pitchFamily="18" charset="-128"/>
                        <a:ea typeface="ＭＳ Ｐ明朝" pitchFamily="18" charset="-128"/>
                      </a:endParaRPr>
                    </a:p>
                  </a:txBody>
                  <a:tcPr anchor="ctr"/>
                </a:tc>
                <a:tc>
                  <a:txBody>
                    <a:bodyPr/>
                    <a:lstStyle/>
                    <a:p>
                      <a:pPr algn="ctr"/>
                      <a:r>
                        <a:rPr kumimoji="1" lang="ja-JP" altLang="en-US" sz="1600" smtClean="0">
                          <a:latin typeface="ＭＳ Ｐ明朝" pitchFamily="18" charset="-128"/>
                          <a:ea typeface="ＭＳ Ｐ明朝" pitchFamily="18" charset="-128"/>
                        </a:rPr>
                        <a:t>成年後見制度</a:t>
                      </a:r>
                      <a:endParaRPr kumimoji="1" lang="ja-JP" altLang="en-US" sz="1600">
                        <a:latin typeface="ＭＳ Ｐ明朝" pitchFamily="18" charset="-128"/>
                        <a:ea typeface="ＭＳ Ｐ明朝" pitchFamily="18" charset="-128"/>
                      </a:endParaRPr>
                    </a:p>
                  </a:txBody>
                  <a:tcPr anchor="ctr"/>
                </a:tc>
              </a:tr>
              <a:tr h="816848">
                <a:tc>
                  <a:txBody>
                    <a:bodyPr/>
                    <a:lstStyle/>
                    <a:p>
                      <a:pPr marL="174625" indent="-174625"/>
                      <a:r>
                        <a:rPr kumimoji="1" lang="ja-JP" altLang="en-US" sz="1400" smtClean="0">
                          <a:latin typeface="ＭＳ Ｐ明朝" pitchFamily="18" charset="-128"/>
                          <a:ea typeface="ＭＳ Ｐ明朝" pitchFamily="18" charset="-128"/>
                        </a:rPr>
                        <a:t>◇本人ができる限り地域で自立した生活を継続していくための、日常的は生活援助の範囲での支援</a:t>
                      </a:r>
                      <a:endParaRPr kumimoji="1" lang="en-US" altLang="ja-JP" sz="1400" smtClean="0">
                        <a:latin typeface="ＭＳ Ｐ明朝" pitchFamily="18" charset="-128"/>
                        <a:ea typeface="ＭＳ Ｐ明朝" pitchFamily="18" charset="-128"/>
                      </a:endParaRPr>
                    </a:p>
                    <a:p>
                      <a:pPr marL="174625" indent="-174625"/>
                      <a:r>
                        <a:rPr kumimoji="1" lang="ja-JP" altLang="en-US" sz="1400" smtClean="0">
                          <a:latin typeface="ＭＳ Ｐ明朝" pitchFamily="18" charset="-128"/>
                          <a:ea typeface="ＭＳ Ｐ明朝" pitchFamily="18" charset="-128"/>
                        </a:rPr>
                        <a:t>◇利用にあたっては、本人に契約能力が必要</a:t>
                      </a:r>
                      <a:endParaRPr kumimoji="1" lang="ja-JP" altLang="en-US" sz="1400">
                        <a:latin typeface="ＭＳ Ｐ明朝" pitchFamily="18" charset="-128"/>
                        <a:ea typeface="ＭＳ Ｐ明朝" pitchFamily="18" charset="-128"/>
                      </a:endParaRPr>
                    </a:p>
                  </a:txBody>
                  <a:tcPr marL="72000" marR="36000" anchor="ctr"/>
                </a:tc>
                <a:tc>
                  <a:txBody>
                    <a:bodyPr/>
                    <a:lstStyle/>
                    <a:p>
                      <a:pPr marL="174625" indent="-174625"/>
                      <a:r>
                        <a:rPr kumimoji="1" lang="ja-JP" altLang="en-US" sz="1400" smtClean="0">
                          <a:latin typeface="ＭＳ Ｐ明朝" pitchFamily="18" charset="-128"/>
                          <a:ea typeface="ＭＳ Ｐ明朝" pitchFamily="18" charset="-128"/>
                        </a:rPr>
                        <a:t>◇身上監護や財産管理に関する契約などの法律行為全般</a:t>
                      </a:r>
                      <a:endParaRPr kumimoji="1" lang="en-US" altLang="ja-JP" sz="1400" smtClean="0">
                        <a:latin typeface="ＭＳ Ｐ明朝" pitchFamily="18" charset="-128"/>
                        <a:ea typeface="ＭＳ Ｐ明朝" pitchFamily="18" charset="-128"/>
                      </a:endParaRPr>
                    </a:p>
                    <a:p>
                      <a:pPr marL="174625" indent="-174625"/>
                      <a:r>
                        <a:rPr kumimoji="1" lang="ja-JP" altLang="en-US" sz="1400" smtClean="0">
                          <a:latin typeface="ＭＳ Ｐ明朝" pitchFamily="18" charset="-128"/>
                          <a:ea typeface="ＭＳ Ｐ明朝" pitchFamily="18" charset="-128"/>
                        </a:rPr>
                        <a:t>◇本人の判断能力が不十分</a:t>
                      </a:r>
                      <a:endParaRPr kumimoji="1" lang="ja-JP" altLang="en-US" sz="1400">
                        <a:latin typeface="ＭＳ Ｐ明朝" pitchFamily="18" charset="-128"/>
                        <a:ea typeface="ＭＳ Ｐ明朝" pitchFamily="18" charset="-128"/>
                      </a:endParaRPr>
                    </a:p>
                  </a:txBody>
                  <a:tcPr anchor="ctr"/>
                </a:tc>
              </a:tr>
            </a:tbl>
          </a:graphicData>
        </a:graphic>
      </p:graphicFrame>
      <p:sp>
        <p:nvSpPr>
          <p:cNvPr id="2" name="スライド番号プレースホルダ 1"/>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12</a:t>
            </a:fld>
            <a:endParaRPr kumimoji="1" lang="ja-JP" altLang="en-US" sz="1800"/>
          </a:p>
        </p:txBody>
      </p:sp>
      <p:sp>
        <p:nvSpPr>
          <p:cNvPr id="3" name="テキスト ボックス 2"/>
          <p:cNvSpPr txBox="1"/>
          <p:nvPr/>
        </p:nvSpPr>
        <p:spPr>
          <a:xfrm>
            <a:off x="179512" y="6636"/>
            <a:ext cx="8712968" cy="470036"/>
          </a:xfrm>
          <a:prstGeom prst="rect">
            <a:avLst/>
          </a:prstGeom>
          <a:solidFill>
            <a:schemeClr val="bg1"/>
          </a:solidFill>
          <a:ln>
            <a:noFill/>
          </a:ln>
          <a:effectLst/>
        </p:spPr>
        <p:txBody>
          <a:bodyPr wrap="square" rtlCol="0">
            <a:noAutofit/>
          </a:bodyPr>
          <a:lstStyle/>
          <a:p>
            <a:pPr algn="ctr"/>
            <a:r>
              <a:rPr kumimoji="1" lang="ja-JP" altLang="en-US" sz="2600" b="1" smtClean="0">
                <a:latin typeface="ＭＳ 明朝" pitchFamily="17" charset="-128"/>
                <a:ea typeface="ＭＳ 明朝" pitchFamily="17" charset="-128"/>
              </a:rPr>
              <a:t>成年後見制度と福祉サービス利用援助事業</a:t>
            </a:r>
            <a:endParaRPr kumimoji="1" lang="ja-JP" altLang="en-US" sz="2600" b="1">
              <a:latin typeface="ＭＳ 明朝" pitchFamily="17" charset="-128"/>
              <a:ea typeface="ＭＳ 明朝" pitchFamily="17" charset="-128"/>
            </a:endParaRPr>
          </a:p>
        </p:txBody>
      </p:sp>
      <p:pic>
        <p:nvPicPr>
          <p:cNvPr id="4"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pic>
        <p:nvPicPr>
          <p:cNvPr id="5" name="図 4" descr="利用方法の図"/>
          <p:cNvPicPr/>
          <p:nvPr/>
        </p:nvPicPr>
        <p:blipFill>
          <a:blip r:embed="rId3" cstate="print"/>
          <a:srcRect/>
          <a:stretch>
            <a:fillRect/>
          </a:stretch>
        </p:blipFill>
        <p:spPr bwMode="auto">
          <a:xfrm>
            <a:off x="1367644" y="764704"/>
            <a:ext cx="6408712" cy="4400550"/>
          </a:xfrm>
          <a:prstGeom prst="rect">
            <a:avLst/>
          </a:prstGeom>
          <a:noFill/>
          <a:ln w="9525">
            <a:solidFill>
              <a:schemeClr val="bg1">
                <a:lumMod val="65000"/>
              </a:schemeClr>
            </a:solidFill>
            <a:miter lim="800000"/>
            <a:headEnd/>
            <a:tailEnd/>
          </a:ln>
        </p:spPr>
      </p:pic>
      <p:sp>
        <p:nvSpPr>
          <p:cNvPr id="7" name="テキスト ボックス 6"/>
          <p:cNvSpPr txBox="1"/>
          <p:nvPr/>
        </p:nvSpPr>
        <p:spPr>
          <a:xfrm>
            <a:off x="5724128" y="5027690"/>
            <a:ext cx="2448272" cy="246221"/>
          </a:xfrm>
          <a:prstGeom prst="rect">
            <a:avLst/>
          </a:prstGeom>
          <a:noFill/>
        </p:spPr>
        <p:txBody>
          <a:bodyPr wrap="square" rtlCol="0">
            <a:spAutoFit/>
          </a:bodyPr>
          <a:lstStyle/>
          <a:p>
            <a:r>
              <a:rPr lang="ja-JP" altLang="ja-JP" sz="1000" spc="100" smtClean="0">
                <a:latin typeface="ＭＳ 明朝" pitchFamily="17" charset="-128"/>
                <a:ea typeface="ＭＳ 明朝" pitchFamily="17" charset="-128"/>
              </a:rPr>
              <a:t>（宮崎県社会福祉協議会</a:t>
            </a:r>
            <a:r>
              <a:rPr lang="en-US" altLang="ja-JP" sz="1000" spc="100" smtClean="0">
                <a:latin typeface="ＭＳ 明朝" pitchFamily="17" charset="-128"/>
                <a:ea typeface="ＭＳ 明朝" pitchFamily="17" charset="-128"/>
              </a:rPr>
              <a:t>HP</a:t>
            </a:r>
            <a:r>
              <a:rPr lang="ja-JP" altLang="ja-JP" sz="1000" spc="100" smtClean="0">
                <a:latin typeface="ＭＳ 明朝" pitchFamily="17" charset="-128"/>
                <a:ea typeface="ＭＳ 明朝" pitchFamily="17" charset="-128"/>
              </a:rPr>
              <a:t>より</a:t>
            </a:r>
            <a:r>
              <a:rPr lang="en-US" altLang="ja-JP" sz="1000" spc="100" smtClean="0">
                <a:latin typeface="ＭＳ 明朝" pitchFamily="17" charset="-128"/>
                <a:ea typeface="ＭＳ 明朝" pitchFamily="17" charset="-128"/>
              </a:rPr>
              <a:t>)</a:t>
            </a:r>
            <a:endParaRPr kumimoji="1" lang="ja-JP" altLang="en-US" sz="1000" spc="100">
              <a:latin typeface="ＭＳ 明朝" pitchFamily="17" charset="-128"/>
              <a:ea typeface="ＭＳ 明朝" pitchFamily="17" charset="-128"/>
            </a:endParaRPr>
          </a:p>
        </p:txBody>
      </p:sp>
      <p:sp>
        <p:nvSpPr>
          <p:cNvPr id="8" name="テキスト ボックス 7"/>
          <p:cNvSpPr txBox="1"/>
          <p:nvPr/>
        </p:nvSpPr>
        <p:spPr>
          <a:xfrm>
            <a:off x="4499992" y="347170"/>
            <a:ext cx="2448272" cy="338554"/>
          </a:xfrm>
          <a:prstGeom prst="rect">
            <a:avLst/>
          </a:prstGeom>
          <a:noFill/>
        </p:spPr>
        <p:txBody>
          <a:bodyPr wrap="square" rtlCol="0">
            <a:spAutoFit/>
          </a:bodyPr>
          <a:lstStyle/>
          <a:p>
            <a:r>
              <a:rPr kumimoji="1" lang="en-US" altLang="ja-JP" sz="1600" smtClean="0">
                <a:latin typeface="ＭＳ 明朝" pitchFamily="17" charset="-128"/>
                <a:ea typeface="ＭＳ 明朝" pitchFamily="17" charset="-128"/>
              </a:rPr>
              <a:t>(</a:t>
            </a:r>
            <a:r>
              <a:rPr kumimoji="1" lang="ja-JP" altLang="en-US" sz="1600" smtClean="0">
                <a:latin typeface="ＭＳ 明朝" pitchFamily="17" charset="-128"/>
                <a:ea typeface="ＭＳ 明朝" pitchFamily="17" charset="-128"/>
              </a:rPr>
              <a:t>日常生活自立支援事業</a:t>
            </a:r>
            <a:r>
              <a:rPr kumimoji="1" lang="en-US" altLang="ja-JP" sz="1600" smtClean="0">
                <a:latin typeface="ＭＳ 明朝" pitchFamily="17" charset="-128"/>
                <a:ea typeface="ＭＳ 明朝" pitchFamily="17" charset="-128"/>
              </a:rPr>
              <a:t>)</a:t>
            </a:r>
            <a:endParaRPr kumimoji="1" lang="ja-JP" altLang="en-US" sz="1600">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1806"/>
            <a:ext cx="8712968" cy="523220"/>
          </a:xfrm>
          <a:prstGeom prst="rect">
            <a:avLst/>
          </a:prstGeom>
          <a:solidFill>
            <a:schemeClr val="bg1"/>
          </a:solidFill>
          <a:ln>
            <a:noFill/>
          </a:ln>
          <a:effectLst/>
        </p:spPr>
        <p:txBody>
          <a:bodyPr wrap="square" rtlCol="0">
            <a:spAutoFit/>
          </a:bodyPr>
          <a:lstStyle/>
          <a:p>
            <a:r>
              <a:rPr lang="ja-JP" altLang="en-US" sz="2800" smtClean="0">
                <a:latin typeface="+mn-ea"/>
              </a:rPr>
              <a:t>成年後見制度利用の状況（１）</a:t>
            </a:r>
            <a:endParaRPr kumimoji="1" lang="ja-JP" altLang="en-US" sz="2800">
              <a:latin typeface="+mn-ea"/>
            </a:endParaRPr>
          </a:p>
        </p:txBody>
      </p:sp>
      <p:sp>
        <p:nvSpPr>
          <p:cNvPr id="69" name="テキスト ボックス 68"/>
          <p:cNvSpPr txBox="1"/>
          <p:nvPr/>
        </p:nvSpPr>
        <p:spPr>
          <a:xfrm>
            <a:off x="4860032" y="260648"/>
            <a:ext cx="4104456" cy="307777"/>
          </a:xfrm>
          <a:prstGeom prst="rect">
            <a:avLst/>
          </a:prstGeom>
          <a:noFill/>
        </p:spPr>
        <p:txBody>
          <a:bodyPr wrap="square" rtlCol="0">
            <a:spAutoFit/>
          </a:bodyPr>
          <a:lstStyle/>
          <a:p>
            <a:r>
              <a:rPr lang="en-US" altLang="ja-JP" sz="1400" spc="-150" smtClean="0">
                <a:latin typeface="ＭＳ 明朝" pitchFamily="17" charset="-128"/>
                <a:ea typeface="ＭＳ 明朝" pitchFamily="17" charset="-128"/>
              </a:rPr>
              <a:t>(</a:t>
            </a:r>
            <a:r>
              <a:rPr lang="ja-JP" altLang="ja-JP" sz="1400" spc="-150" smtClean="0">
                <a:latin typeface="ＭＳ 明朝" pitchFamily="17" charset="-128"/>
                <a:ea typeface="ＭＳ 明朝" pitchFamily="17" charset="-128"/>
              </a:rPr>
              <a:t>最高裁判所家事局「成年後見関係事件の概況」より</a:t>
            </a:r>
            <a:r>
              <a:rPr lang="en-US" altLang="ja-JP" sz="1400" spc="-150" smtClean="0">
                <a:latin typeface="ＭＳ 明朝" pitchFamily="17" charset="-128"/>
                <a:ea typeface="ＭＳ 明朝" pitchFamily="17" charset="-128"/>
              </a:rPr>
              <a:t>)</a:t>
            </a:r>
            <a:endParaRPr kumimoji="1" lang="ja-JP" altLang="en-US" sz="1400" spc="-150">
              <a:latin typeface="ＭＳ 明朝" pitchFamily="17" charset="-128"/>
              <a:ea typeface="ＭＳ 明朝" pitchFamily="17" charset="-128"/>
            </a:endParaRPr>
          </a:p>
        </p:txBody>
      </p:sp>
      <p:sp>
        <p:nvSpPr>
          <p:cNvPr id="75" name="角丸四角形 74"/>
          <p:cNvSpPr/>
          <p:nvPr/>
        </p:nvSpPr>
        <p:spPr>
          <a:xfrm>
            <a:off x="216024" y="3501008"/>
            <a:ext cx="2483768"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dist"/>
            <a:r>
              <a:rPr kumimoji="1" lang="ja-JP" altLang="en-US" sz="2000" smtClean="0">
                <a:solidFill>
                  <a:schemeClr val="tx1"/>
                </a:solidFill>
              </a:rPr>
              <a:t>申立の動機</a:t>
            </a:r>
            <a:endParaRPr kumimoji="1" lang="ja-JP" altLang="en-US" sz="2000">
              <a:solidFill>
                <a:schemeClr val="tx1"/>
              </a:solidFill>
            </a:endParaRPr>
          </a:p>
        </p:txBody>
      </p:sp>
      <p:pic>
        <p:nvPicPr>
          <p:cNvPr id="76" name="Picture 2"/>
          <p:cNvPicPr>
            <a:picLocks noChangeArrowheads="1"/>
          </p:cNvPicPr>
          <p:nvPr/>
        </p:nvPicPr>
        <p:blipFill>
          <a:blip r:embed="rId3" cstate="print"/>
          <a:srcRect/>
          <a:stretch>
            <a:fillRect/>
          </a:stretch>
        </p:blipFill>
        <p:spPr bwMode="auto">
          <a:xfrm>
            <a:off x="35496" y="548680"/>
            <a:ext cx="9072000" cy="252000"/>
          </a:xfrm>
          <a:prstGeom prst="rect">
            <a:avLst/>
          </a:prstGeom>
          <a:noFill/>
          <a:ln w="9525">
            <a:noFill/>
            <a:miter lim="800000"/>
            <a:headEnd/>
            <a:tailEnd/>
          </a:ln>
        </p:spPr>
      </p:pic>
      <p:sp>
        <p:nvSpPr>
          <p:cNvPr id="78" name="スライド番号プレースホルダ 77"/>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13</a:t>
            </a:fld>
            <a:endParaRPr kumimoji="1" lang="ja-JP" altLang="en-US" sz="1800"/>
          </a:p>
        </p:txBody>
      </p:sp>
      <p:sp>
        <p:nvSpPr>
          <p:cNvPr id="74" name="角丸四角形 73"/>
          <p:cNvSpPr/>
          <p:nvPr/>
        </p:nvSpPr>
        <p:spPr>
          <a:xfrm>
            <a:off x="216024" y="908720"/>
            <a:ext cx="2483768"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dist"/>
            <a:r>
              <a:rPr kumimoji="1" lang="ja-JP" altLang="en-US" sz="2000" smtClean="0">
                <a:solidFill>
                  <a:schemeClr val="tx1"/>
                </a:solidFill>
              </a:rPr>
              <a:t>申立件数</a:t>
            </a:r>
            <a:endParaRPr kumimoji="1" lang="ja-JP" altLang="en-US" sz="2000">
              <a:solidFill>
                <a:schemeClr val="tx1"/>
              </a:solidFill>
            </a:endParaRPr>
          </a:p>
        </p:txBody>
      </p:sp>
      <p:sp>
        <p:nvSpPr>
          <p:cNvPr id="12" name="テキスト ボックス 11"/>
          <p:cNvSpPr txBox="1"/>
          <p:nvPr/>
        </p:nvSpPr>
        <p:spPr>
          <a:xfrm>
            <a:off x="323528" y="6228020"/>
            <a:ext cx="8568952" cy="369332"/>
          </a:xfrm>
          <a:prstGeom prst="rect">
            <a:avLst/>
          </a:prstGeom>
          <a:noFill/>
        </p:spPr>
        <p:txBody>
          <a:bodyPr wrap="square" rtlCol="0">
            <a:spAutoFit/>
          </a:bodyPr>
          <a:lstStyle/>
          <a:p>
            <a:r>
              <a:rPr kumimoji="1" lang="ja-JP" altLang="en-US" smtClean="0">
                <a:effectLst>
                  <a:outerShdw blurRad="38100" dist="38100" dir="2700000" algn="tl">
                    <a:srgbClr val="000000">
                      <a:alpha val="43137"/>
                    </a:srgbClr>
                  </a:outerShdw>
                </a:effectLst>
              </a:rPr>
              <a:t>□介護保険契約、</a:t>
            </a:r>
            <a:r>
              <a:rPr kumimoji="1" lang="ja-JP" altLang="en-US" smtClean="0"/>
              <a:t>身上監護を動機とする申立が増加傾向にある。</a:t>
            </a:r>
            <a:endParaRPr kumimoji="1" lang="ja-JP" altLang="en-US"/>
          </a:p>
        </p:txBody>
      </p:sp>
      <p:graphicFrame>
        <p:nvGraphicFramePr>
          <p:cNvPr id="13" name="表 12"/>
          <p:cNvGraphicFramePr>
            <a:graphicFrameLocks noGrp="1"/>
          </p:cNvGraphicFramePr>
          <p:nvPr/>
        </p:nvGraphicFramePr>
        <p:xfrm>
          <a:off x="323528" y="1484784"/>
          <a:ext cx="8640959" cy="1767061"/>
        </p:xfrm>
        <a:graphic>
          <a:graphicData uri="http://schemas.openxmlformats.org/drawingml/2006/table">
            <a:tbl>
              <a:tblPr/>
              <a:tblGrid>
                <a:gridCol w="324919"/>
                <a:gridCol w="1779990"/>
                <a:gridCol w="1116026"/>
                <a:gridCol w="1116026"/>
                <a:gridCol w="1116026"/>
                <a:gridCol w="1116026"/>
                <a:gridCol w="1035973"/>
                <a:gridCol w="1035973"/>
              </a:tblGrid>
              <a:tr h="325511">
                <a:tc gridSpan="2">
                  <a:txBody>
                    <a:bodyPr/>
                    <a:lstStyle/>
                    <a:p>
                      <a:pPr algn="ctr"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1800" b="0" i="0" u="none" strike="noStrike">
                          <a:solidFill>
                            <a:srgbClr val="000000"/>
                          </a:solidFill>
                          <a:latin typeface="ＭＳ 明朝" pitchFamily="17" charset="-128"/>
                          <a:ea typeface="ＭＳ 明朝" pitchFamily="17" charset="-128"/>
                        </a:rPr>
                        <a:t>H20</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H21</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H22</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H23</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ＭＳ 明朝" pitchFamily="17" charset="-128"/>
                          <a:ea typeface="ＭＳ 明朝" pitchFamily="17" charset="-128"/>
                        </a:rPr>
                        <a:t>(</a:t>
                      </a:r>
                      <a:r>
                        <a:rPr lang="ja-JP" altLang="en-US" sz="1400" b="0" i="0" u="none" strike="noStrike">
                          <a:solidFill>
                            <a:srgbClr val="000000"/>
                          </a:solidFill>
                          <a:latin typeface="ＭＳ 明朝" pitchFamily="17" charset="-128"/>
                          <a:ea typeface="ＭＳ 明朝" pitchFamily="17" charset="-128"/>
                        </a:rPr>
                        <a:t>前年度比</a:t>
                      </a:r>
                      <a:r>
                        <a:rPr lang="en-US" altLang="ja-JP" sz="1400" b="0" i="0" u="none" strike="noStrike">
                          <a:solidFill>
                            <a:srgbClr val="000000"/>
                          </a:solidFill>
                          <a:latin typeface="ＭＳ 明朝" pitchFamily="17" charset="-128"/>
                          <a:ea typeface="ＭＳ 明朝" pitchFamily="17"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ＭＳ 明朝" pitchFamily="17" charset="-128"/>
                          <a:ea typeface="ＭＳ 明朝" pitchFamily="17" charset="-128"/>
                        </a:rPr>
                        <a:t>(</a:t>
                      </a:r>
                      <a:r>
                        <a:rPr lang="ja-JP" altLang="en-US" sz="1400" b="0" i="0" u="none" strike="noStrike">
                          <a:solidFill>
                            <a:srgbClr val="000000"/>
                          </a:solidFill>
                          <a:latin typeface="ＭＳ 明朝" pitchFamily="17" charset="-128"/>
                          <a:ea typeface="ＭＳ 明朝" pitchFamily="17" charset="-128"/>
                        </a:rPr>
                        <a:t>構成比</a:t>
                      </a:r>
                      <a:r>
                        <a:rPr lang="en-US" altLang="ja-JP" sz="1400" b="0" i="0" u="none" strike="noStrike">
                          <a:solidFill>
                            <a:srgbClr val="000000"/>
                          </a:solidFill>
                          <a:latin typeface="ＭＳ 明朝" pitchFamily="17" charset="-128"/>
                          <a:ea typeface="ＭＳ 明朝" pitchFamily="17" charset="-128"/>
                        </a:rPr>
                        <a: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310">
                <a:tc gridSpan="2">
                  <a:txBody>
                    <a:bodyPr/>
                    <a:lstStyle/>
                    <a:p>
                      <a:pPr algn="l" fontAlgn="ctr"/>
                      <a:r>
                        <a:rPr lang="ja-JP" altLang="en-US" sz="1800" b="0" i="0" u="none" strike="noStrike">
                          <a:solidFill>
                            <a:srgbClr val="000000"/>
                          </a:solidFill>
                          <a:latin typeface="ＭＳ 明朝" pitchFamily="17" charset="-128"/>
                          <a:ea typeface="ＭＳ 明朝" pitchFamily="17" charset="-128"/>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26,459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27,397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30,079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31,402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4.4%</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800" b="0" i="0" u="none" strike="noStrike">
                          <a:solidFill>
                            <a:srgbClr val="000000"/>
                          </a:solidFill>
                          <a:latin typeface="ＭＳ 明朝" pitchFamily="17" charset="-128"/>
                          <a:ea typeface="ＭＳ 明朝" pitchFamily="17" charset="-128"/>
                        </a:rPr>
                        <a:t>　</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8310">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後見開始</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22,532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22,983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24,905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25,905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4.0%</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82.5%</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r>
              <a:tr h="288310">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保佐開始</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2,539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2,837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3,375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3,708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9.9%</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11.8%</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310">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補助開始</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947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1,043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1,197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1,144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-4.4%</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3.6%</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310">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1500" b="0" i="0" u="none" strike="noStrike">
                          <a:solidFill>
                            <a:srgbClr val="000000"/>
                          </a:solidFill>
                          <a:latin typeface="ＭＳ 明朝" pitchFamily="17" charset="-128"/>
                          <a:ea typeface="ＭＳ 明朝" pitchFamily="17" charset="-128"/>
                        </a:rPr>
                        <a:t>任意後見監督人選任</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534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602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645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7.1%</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2.1%</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表 13"/>
          <p:cNvGraphicFramePr>
            <a:graphicFrameLocks noGrp="1"/>
          </p:cNvGraphicFramePr>
          <p:nvPr/>
        </p:nvGraphicFramePr>
        <p:xfrm>
          <a:off x="323528" y="4005064"/>
          <a:ext cx="8640958" cy="2088229"/>
        </p:xfrm>
        <a:graphic>
          <a:graphicData uri="http://schemas.openxmlformats.org/drawingml/2006/table">
            <a:tbl>
              <a:tblPr/>
              <a:tblGrid>
                <a:gridCol w="1982770"/>
                <a:gridCol w="1160287"/>
                <a:gridCol w="1160287"/>
                <a:gridCol w="1160287"/>
                <a:gridCol w="1160287"/>
                <a:gridCol w="1057477"/>
                <a:gridCol w="959563"/>
              </a:tblGrid>
              <a:tr h="330715">
                <a:tc>
                  <a:txBody>
                    <a:bodyPr/>
                    <a:lstStyle/>
                    <a:p>
                      <a:pPr algn="ctr"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H20</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H21</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H22</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H23</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ＭＳ 明朝" pitchFamily="17" charset="-128"/>
                          <a:ea typeface="ＭＳ 明朝" pitchFamily="17" charset="-128"/>
                        </a:rPr>
                        <a:t>(</a:t>
                      </a:r>
                      <a:r>
                        <a:rPr lang="ja-JP" altLang="en-US" sz="1400" b="0" i="0" u="none" strike="noStrike">
                          <a:solidFill>
                            <a:srgbClr val="000000"/>
                          </a:solidFill>
                          <a:latin typeface="ＭＳ 明朝" pitchFamily="17" charset="-128"/>
                          <a:ea typeface="ＭＳ 明朝" pitchFamily="17" charset="-128"/>
                        </a:rPr>
                        <a:t>前年比</a:t>
                      </a:r>
                      <a:r>
                        <a:rPr lang="en-US" altLang="ja-JP" sz="1400" b="0" i="0" u="none" strike="noStrike">
                          <a:solidFill>
                            <a:srgbClr val="000000"/>
                          </a:solidFill>
                          <a:latin typeface="ＭＳ 明朝" pitchFamily="17" charset="-128"/>
                          <a:ea typeface="ＭＳ 明朝" pitchFamily="17"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ＭＳ 明朝" pitchFamily="17" charset="-128"/>
                          <a:ea typeface="ＭＳ 明朝" pitchFamily="17" charset="-128"/>
                        </a:rPr>
                        <a:t>(</a:t>
                      </a:r>
                      <a:r>
                        <a:rPr lang="ja-JP" altLang="en-US" sz="1400" b="0" i="0" u="none" strike="noStrike">
                          <a:solidFill>
                            <a:srgbClr val="000000"/>
                          </a:solidFill>
                          <a:latin typeface="ＭＳ 明朝" pitchFamily="17" charset="-128"/>
                          <a:ea typeface="ＭＳ 明朝" pitchFamily="17" charset="-128"/>
                        </a:rPr>
                        <a:t>構成比</a:t>
                      </a:r>
                      <a:r>
                        <a:rPr lang="en-US" altLang="ja-JP" sz="1400" b="0" i="0" u="none" strike="noStrike">
                          <a:solidFill>
                            <a:srgbClr val="000000"/>
                          </a:solidFill>
                          <a:latin typeface="ＭＳ 明朝" pitchFamily="17" charset="-128"/>
                          <a:ea typeface="ＭＳ 明朝" pitchFamily="17" charset="-128"/>
                        </a:rPr>
                        <a: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919">
                <a:tc>
                  <a:txBody>
                    <a:bodyPr/>
                    <a:lstStyle/>
                    <a:p>
                      <a:pPr algn="l" fontAlgn="ctr"/>
                      <a:r>
                        <a:rPr lang="zh-TW" altLang="en-US" sz="1800" b="0" i="0" u="none" strike="noStrike">
                          <a:solidFill>
                            <a:srgbClr val="000000"/>
                          </a:solidFill>
                          <a:latin typeface="ＭＳ 明朝" pitchFamily="17" charset="-128"/>
                          <a:ea typeface="ＭＳ 明朝" pitchFamily="17" charset="-128"/>
                        </a:rPr>
                        <a:t>財産管理処分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23,121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24,347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26,883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33,158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23.3%</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54.0%</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r>
              <a:tr h="292919">
                <a:tc>
                  <a:txBody>
                    <a:bodyPr/>
                    <a:lstStyle/>
                    <a:p>
                      <a:pPr algn="l" fontAlgn="ctr"/>
                      <a:r>
                        <a:rPr lang="zh-TW" altLang="en-US" sz="1800" b="0" i="0" u="none" strike="noStrike">
                          <a:solidFill>
                            <a:srgbClr val="000000"/>
                          </a:solidFill>
                          <a:latin typeface="ＭＳ 明朝" pitchFamily="17" charset="-128"/>
                          <a:ea typeface="ＭＳ 明朝" pitchFamily="17" charset="-128"/>
                        </a:rPr>
                        <a:t>遺産分割協議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3,599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4,183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4,737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5,840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23.3%</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9.5%</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919">
                <a:tc>
                  <a:txBody>
                    <a:bodyPr/>
                    <a:lstStyle/>
                    <a:p>
                      <a:pPr algn="l" fontAlgn="ctr"/>
                      <a:r>
                        <a:rPr lang="ja-JP" altLang="en-US" sz="1800" b="0" i="0" u="none" strike="noStrike">
                          <a:solidFill>
                            <a:srgbClr val="000000"/>
                          </a:solidFill>
                          <a:latin typeface="ＭＳ 明朝" pitchFamily="17" charset="-128"/>
                          <a:ea typeface="ＭＳ 明朝" pitchFamily="17" charset="-128"/>
                        </a:rPr>
                        <a:t>訴訟手続等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1,059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1,297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1,315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1,694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28.8%</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2.8%</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919">
                <a:tc>
                  <a:txBody>
                    <a:bodyPr/>
                    <a:lstStyle/>
                    <a:p>
                      <a:pPr algn="l" fontAlgn="ctr"/>
                      <a:r>
                        <a:rPr lang="zh-TW" altLang="en-US" sz="1800" b="0" i="0" u="none" strike="noStrike">
                          <a:solidFill>
                            <a:srgbClr val="000000"/>
                          </a:solidFill>
                          <a:latin typeface="ＭＳ 明朝" pitchFamily="17" charset="-128"/>
                          <a:ea typeface="ＭＳ 明朝" pitchFamily="17" charset="-128"/>
                        </a:rPr>
                        <a:t>介護保険契約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2,401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3,637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9,890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171.9%</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16.1%</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r>
              <a:tr h="292919">
                <a:tc>
                  <a:txBody>
                    <a:bodyPr/>
                    <a:lstStyle/>
                    <a:p>
                      <a:pPr algn="l" fontAlgn="ctr"/>
                      <a:r>
                        <a:rPr lang="ja-JP" altLang="en-US" sz="1800" b="0" i="0" u="none" strike="noStrike">
                          <a:solidFill>
                            <a:srgbClr val="000000"/>
                          </a:solidFill>
                          <a:latin typeface="ＭＳ 明朝" pitchFamily="17" charset="-128"/>
                          <a:ea typeface="ＭＳ 明朝" pitchFamily="17" charset="-128"/>
                        </a:rPr>
                        <a:t>身上監護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7,060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8,596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10,403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7,764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-25.4%</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12.7%</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r>
              <a:tr h="292919">
                <a:tc>
                  <a:txBody>
                    <a:bodyPr/>
                    <a:lstStyle/>
                    <a:p>
                      <a:pPr algn="l" fontAlgn="ctr"/>
                      <a:r>
                        <a:rPr lang="ja-JP" altLang="en-US" sz="1800" b="0" i="0" u="none" strike="noStrike">
                          <a:solidFill>
                            <a:srgbClr val="000000"/>
                          </a:solidFill>
                          <a:latin typeface="ＭＳ 明朝" pitchFamily="17" charset="-128"/>
                          <a:ea typeface="ＭＳ 明朝" pitchFamily="17"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1,991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2,232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3,008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3,008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0.0%</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4.9%</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41806"/>
            <a:ext cx="8712968" cy="523220"/>
          </a:xfrm>
          <a:prstGeom prst="rect">
            <a:avLst/>
          </a:prstGeom>
          <a:solidFill>
            <a:schemeClr val="bg1"/>
          </a:solidFill>
          <a:ln>
            <a:noFill/>
          </a:ln>
          <a:effectLst/>
        </p:spPr>
        <p:txBody>
          <a:bodyPr wrap="square" rtlCol="0">
            <a:spAutoFit/>
          </a:bodyPr>
          <a:lstStyle/>
          <a:p>
            <a:r>
              <a:rPr lang="ja-JP" altLang="en-US" sz="2800" smtClean="0">
                <a:latin typeface="+mn-ea"/>
              </a:rPr>
              <a:t>成年後見制度利用の状況（２）</a:t>
            </a:r>
            <a:endParaRPr kumimoji="1" lang="ja-JP" altLang="en-US" sz="2800">
              <a:latin typeface="+mn-ea"/>
            </a:endParaRPr>
          </a:p>
        </p:txBody>
      </p:sp>
      <p:sp>
        <p:nvSpPr>
          <p:cNvPr id="4" name="テキスト ボックス 3"/>
          <p:cNvSpPr txBox="1"/>
          <p:nvPr/>
        </p:nvSpPr>
        <p:spPr>
          <a:xfrm>
            <a:off x="5004048" y="260648"/>
            <a:ext cx="4104456" cy="307777"/>
          </a:xfrm>
          <a:prstGeom prst="rect">
            <a:avLst/>
          </a:prstGeom>
          <a:noFill/>
        </p:spPr>
        <p:txBody>
          <a:bodyPr wrap="square" rtlCol="0">
            <a:spAutoFit/>
          </a:bodyPr>
          <a:lstStyle/>
          <a:p>
            <a:r>
              <a:rPr lang="en-US" altLang="ja-JP" sz="1400" spc="-150" smtClean="0">
                <a:latin typeface="ＭＳ 明朝" pitchFamily="17" charset="-128"/>
                <a:ea typeface="ＭＳ 明朝" pitchFamily="17" charset="-128"/>
              </a:rPr>
              <a:t>(</a:t>
            </a:r>
            <a:r>
              <a:rPr lang="ja-JP" altLang="ja-JP" sz="1400" spc="-150" smtClean="0">
                <a:latin typeface="ＭＳ 明朝" pitchFamily="17" charset="-128"/>
                <a:ea typeface="ＭＳ 明朝" pitchFamily="17" charset="-128"/>
              </a:rPr>
              <a:t>最高裁判所家事局「成年後見関係事件の概況」より</a:t>
            </a:r>
            <a:r>
              <a:rPr lang="en-US" altLang="ja-JP" sz="1400" spc="-150" smtClean="0">
                <a:latin typeface="ＭＳ 明朝" pitchFamily="17" charset="-128"/>
                <a:ea typeface="ＭＳ 明朝" pitchFamily="17" charset="-128"/>
              </a:rPr>
              <a:t>)</a:t>
            </a:r>
            <a:endParaRPr kumimoji="1" lang="ja-JP" altLang="en-US" sz="1400" spc="-150">
              <a:latin typeface="ＭＳ 明朝" pitchFamily="17" charset="-128"/>
              <a:ea typeface="ＭＳ 明朝" pitchFamily="17" charset="-128"/>
            </a:endParaRPr>
          </a:p>
        </p:txBody>
      </p:sp>
      <p:pic>
        <p:nvPicPr>
          <p:cNvPr id="6"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8" name="スライド番号プレースホルダ 7"/>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14</a:t>
            </a:fld>
            <a:endParaRPr kumimoji="1" lang="ja-JP" altLang="en-US" sz="1800"/>
          </a:p>
        </p:txBody>
      </p:sp>
      <p:sp>
        <p:nvSpPr>
          <p:cNvPr id="5" name="角丸四角形 4"/>
          <p:cNvSpPr/>
          <p:nvPr/>
        </p:nvSpPr>
        <p:spPr>
          <a:xfrm>
            <a:off x="216024" y="1124744"/>
            <a:ext cx="2483768"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dist"/>
            <a:r>
              <a:rPr kumimoji="1" lang="ja-JP" altLang="en-US" sz="2000" smtClean="0">
                <a:solidFill>
                  <a:schemeClr val="tx1"/>
                </a:solidFill>
              </a:rPr>
              <a:t>本人と申立人の関係</a:t>
            </a:r>
            <a:endParaRPr kumimoji="1" lang="ja-JP" altLang="en-US" sz="2000">
              <a:solidFill>
                <a:schemeClr val="tx1"/>
              </a:solidFill>
            </a:endParaRPr>
          </a:p>
        </p:txBody>
      </p:sp>
      <p:sp>
        <p:nvSpPr>
          <p:cNvPr id="10" name="テキスト ボックス 9"/>
          <p:cNvSpPr txBox="1"/>
          <p:nvPr/>
        </p:nvSpPr>
        <p:spPr>
          <a:xfrm>
            <a:off x="323528" y="5805264"/>
            <a:ext cx="8640960" cy="646331"/>
          </a:xfrm>
          <a:prstGeom prst="rect">
            <a:avLst/>
          </a:prstGeom>
          <a:noFill/>
        </p:spPr>
        <p:txBody>
          <a:bodyPr wrap="square" rtlCol="0">
            <a:spAutoFit/>
          </a:bodyPr>
          <a:lstStyle/>
          <a:p>
            <a:pPr marL="216000" indent="-216000"/>
            <a:r>
              <a:rPr kumimoji="1" lang="ja-JP" altLang="en-US" smtClean="0">
                <a:effectLst>
                  <a:outerShdw blurRad="38100" dist="38100" dir="2700000" algn="tl">
                    <a:srgbClr val="000000">
                      <a:alpha val="43137"/>
                    </a:srgbClr>
                  </a:outerShdw>
                </a:effectLst>
              </a:rPr>
              <a:t>□</a:t>
            </a:r>
            <a:r>
              <a:rPr kumimoji="1" lang="ja-JP" altLang="en-US" smtClean="0"/>
              <a:t>家族による申立が約８割強を占める。市区町村長による申立の伸び率が高くなっているが、全体に占める割合は１割強とまだまだ少ない。</a:t>
            </a:r>
            <a:endParaRPr kumimoji="1" lang="ja-JP" altLang="en-US"/>
          </a:p>
        </p:txBody>
      </p:sp>
      <p:graphicFrame>
        <p:nvGraphicFramePr>
          <p:cNvPr id="11" name="表 10"/>
          <p:cNvGraphicFramePr>
            <a:graphicFrameLocks noGrp="1"/>
          </p:cNvGraphicFramePr>
          <p:nvPr/>
        </p:nvGraphicFramePr>
        <p:xfrm>
          <a:off x="395536" y="1700808"/>
          <a:ext cx="8424936" cy="4000704"/>
        </p:xfrm>
        <a:graphic>
          <a:graphicData uri="http://schemas.openxmlformats.org/drawingml/2006/table">
            <a:tbl>
              <a:tblPr/>
              <a:tblGrid>
                <a:gridCol w="324579"/>
                <a:gridCol w="1608781"/>
                <a:gridCol w="1114858"/>
                <a:gridCol w="1114858"/>
                <a:gridCol w="1114858"/>
                <a:gridCol w="1114858"/>
                <a:gridCol w="1016072"/>
                <a:gridCol w="1016072"/>
              </a:tblGrid>
              <a:tr h="310719">
                <a:tc gridSpan="2">
                  <a:txBody>
                    <a:bodyPr/>
                    <a:lstStyle/>
                    <a:p>
                      <a:pPr algn="ctr"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1800" b="0" i="0" u="none" strike="noStrike">
                          <a:solidFill>
                            <a:srgbClr val="000000"/>
                          </a:solidFill>
                          <a:latin typeface="ＭＳ 明朝" pitchFamily="17" charset="-128"/>
                          <a:ea typeface="ＭＳ 明朝" pitchFamily="17" charset="-128"/>
                        </a:rPr>
                        <a:t>H20</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H21</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H22</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ＭＳ 明朝" pitchFamily="17" charset="-128"/>
                          <a:ea typeface="ＭＳ 明朝" pitchFamily="17" charset="-128"/>
                        </a:rPr>
                        <a:t>H23</a:t>
                      </a:r>
                      <a:r>
                        <a:rPr lang="ja-JP" altLang="en-US" sz="18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ＭＳ 明朝" pitchFamily="17" charset="-128"/>
                          <a:ea typeface="ＭＳ 明朝" pitchFamily="17" charset="-128"/>
                        </a:rPr>
                        <a:t>(</a:t>
                      </a:r>
                      <a:r>
                        <a:rPr lang="ja-JP" altLang="en-US" sz="1400" b="0" i="0" u="none" strike="noStrike">
                          <a:solidFill>
                            <a:srgbClr val="000000"/>
                          </a:solidFill>
                          <a:latin typeface="ＭＳ 明朝" pitchFamily="17" charset="-128"/>
                          <a:ea typeface="ＭＳ 明朝" pitchFamily="17" charset="-128"/>
                        </a:rPr>
                        <a:t>前年比</a:t>
                      </a:r>
                      <a:r>
                        <a:rPr lang="en-US" altLang="ja-JP" sz="1400" b="0" i="0" u="none" strike="noStrike">
                          <a:solidFill>
                            <a:srgbClr val="000000"/>
                          </a:solidFill>
                          <a:latin typeface="ＭＳ 明朝" pitchFamily="17" charset="-128"/>
                          <a:ea typeface="ＭＳ 明朝" pitchFamily="17"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ＭＳ 明朝" pitchFamily="17" charset="-128"/>
                          <a:ea typeface="ＭＳ 明朝" pitchFamily="17" charset="-128"/>
                        </a:rPr>
                        <a:t>(</a:t>
                      </a:r>
                      <a:r>
                        <a:rPr lang="ja-JP" altLang="en-US" sz="1400" b="0" i="0" u="none" strike="noStrike">
                          <a:solidFill>
                            <a:srgbClr val="000000"/>
                          </a:solidFill>
                          <a:latin typeface="ＭＳ 明朝" pitchFamily="17" charset="-128"/>
                          <a:ea typeface="ＭＳ 明朝" pitchFamily="17" charset="-128"/>
                        </a:rPr>
                        <a:t>構成比</a:t>
                      </a:r>
                      <a:r>
                        <a:rPr lang="en-US" altLang="ja-JP" sz="1400" b="0" i="0" u="none" strike="noStrike">
                          <a:solidFill>
                            <a:srgbClr val="000000"/>
                          </a:solidFill>
                          <a:latin typeface="ＭＳ 明朝" pitchFamily="17" charset="-128"/>
                          <a:ea typeface="ＭＳ 明朝" pitchFamily="17" charset="-128"/>
                        </a:rPr>
                        <a: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209">
                <a:tc gridSpan="2">
                  <a:txBody>
                    <a:bodyPr/>
                    <a:lstStyle/>
                    <a:p>
                      <a:pPr algn="l" fontAlgn="ctr"/>
                      <a:r>
                        <a:rPr lang="ja-JP" altLang="en-US" sz="1800" b="0" i="0" u="none" strike="noStrike">
                          <a:solidFill>
                            <a:srgbClr val="000000"/>
                          </a:solidFill>
                          <a:latin typeface="ＭＳ 明朝" pitchFamily="17" charset="-128"/>
                          <a:ea typeface="ＭＳ 明朝" pitchFamily="17" charset="-128"/>
                        </a:rPr>
                        <a:t>本　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1,399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1,612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1,959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2,217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13.2%</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7.0%</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209">
                <a:tc gridSpan="2">
                  <a:txBody>
                    <a:bodyPr/>
                    <a:lstStyle/>
                    <a:p>
                      <a:pPr algn="l" fontAlgn="ctr"/>
                      <a:r>
                        <a:rPr lang="ja-JP" altLang="en-US" sz="1800" b="0" i="0" u="none" strike="noStrike">
                          <a:solidFill>
                            <a:srgbClr val="000000"/>
                          </a:solidFill>
                          <a:latin typeface="ＭＳ 明朝" pitchFamily="17" charset="-128"/>
                          <a:ea typeface="ＭＳ 明朝" pitchFamily="17" charset="-128"/>
                        </a:rPr>
                        <a:t>家　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23,017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22,881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24,408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24,951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2.2%</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6">
                  <a:txBody>
                    <a:bodyPr/>
                    <a:lstStyle/>
                    <a:p>
                      <a:pPr algn="r" fontAlgn="ctr"/>
                      <a:r>
                        <a:rPr lang="en-US" altLang="ja-JP" sz="1800" b="0" i="0" u="none" strike="noStrike">
                          <a:solidFill>
                            <a:srgbClr val="000000"/>
                          </a:solidFill>
                          <a:latin typeface="ＭＳ 明朝" pitchFamily="17" charset="-128"/>
                          <a:ea typeface="ＭＳ 明朝" pitchFamily="17" charset="-128"/>
                        </a:rPr>
                        <a:t>79.1%</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209">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配偶者</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2,570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2,463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2,444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2,438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-0.2%</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75209">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親</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1,882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1,987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1,912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-3.8%</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75209">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10,619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10,679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11,185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11,867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6.1%</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75209">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兄弟姉妹</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3,996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3,996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4,344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4,374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0.7%</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75209">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その他親族</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3,668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3,861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4,448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4,360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-2.0%</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75209">
                <a:tc gridSpan="2">
                  <a:txBody>
                    <a:bodyPr/>
                    <a:lstStyle/>
                    <a:p>
                      <a:pPr algn="l" fontAlgn="ctr"/>
                      <a:r>
                        <a:rPr lang="ja-JP" altLang="en-US" sz="1800" b="0" i="0" u="none" strike="noStrike">
                          <a:solidFill>
                            <a:srgbClr val="000000"/>
                          </a:solidFill>
                          <a:latin typeface="ＭＳ 明朝" pitchFamily="17" charset="-128"/>
                          <a:ea typeface="ＭＳ 明朝" pitchFamily="17" charset="-128"/>
                        </a:rPr>
                        <a:t>後見人等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530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646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707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9.4%</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r" fontAlgn="ctr"/>
                      <a:r>
                        <a:rPr lang="en-US" altLang="ja-JP" sz="1800" b="0" i="0" u="none" strike="noStrike">
                          <a:solidFill>
                            <a:srgbClr val="000000"/>
                          </a:solidFill>
                          <a:latin typeface="ＭＳ 明朝" pitchFamily="17" charset="-128"/>
                          <a:ea typeface="ＭＳ 明朝" pitchFamily="17" charset="-128"/>
                        </a:rPr>
                        <a:t>2.2%</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209">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zh-TW" altLang="en-US" sz="1800" b="0" i="0" u="none" strike="noStrike">
                          <a:solidFill>
                            <a:srgbClr val="000000"/>
                          </a:solidFill>
                          <a:latin typeface="ＭＳ 明朝" pitchFamily="17" charset="-128"/>
                          <a:ea typeface="ＭＳ 明朝" pitchFamily="17" charset="-128"/>
                        </a:rPr>
                        <a:t>法定後見人等</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163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233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221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-5.2%</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75209">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a:solidFill>
                            <a:srgbClr val="000000"/>
                          </a:solidFill>
                          <a:latin typeface="ＭＳ 明朝" pitchFamily="17" charset="-128"/>
                          <a:ea typeface="ＭＳ 明朝" pitchFamily="17" charset="-128"/>
                        </a:rPr>
                        <a:t>任意後見人等</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367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413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486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17.7%</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75209">
                <a:tc gridSpan="2">
                  <a:txBody>
                    <a:bodyPr/>
                    <a:lstStyle/>
                    <a:p>
                      <a:pPr algn="l" fontAlgn="ctr"/>
                      <a:r>
                        <a:rPr lang="ja-JP" altLang="en-US" sz="1800" b="0" i="0" u="none" strike="noStrike">
                          <a:solidFill>
                            <a:srgbClr val="000000"/>
                          </a:solidFill>
                          <a:latin typeface="ＭＳ 明朝" pitchFamily="17" charset="-128"/>
                          <a:ea typeface="ＭＳ 明朝" pitchFamily="17" charset="-128"/>
                        </a:rPr>
                        <a:t>検察官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800" b="0" i="0" u="none" strike="noStrike">
                          <a:solidFill>
                            <a:srgbClr val="000000"/>
                          </a:solidFill>
                          <a:latin typeface="ＭＳ 明朝" pitchFamily="17" charset="-128"/>
                          <a:ea typeface="ＭＳ 明朝" pitchFamily="17" charset="-128"/>
                        </a:rPr>
                        <a:t>　</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0.0%</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209">
                <a:tc gridSpan="2">
                  <a:txBody>
                    <a:bodyPr/>
                    <a:lstStyle/>
                    <a:p>
                      <a:pPr algn="l" fontAlgn="ctr"/>
                      <a:r>
                        <a:rPr lang="ja-JP" altLang="en-US" sz="1800" b="0" i="0" u="none" strike="noStrike">
                          <a:solidFill>
                            <a:srgbClr val="000000"/>
                          </a:solidFill>
                          <a:latin typeface="ＭＳ 明朝" pitchFamily="17" charset="-128"/>
                          <a:ea typeface="ＭＳ 明朝" pitchFamily="17" charset="-128"/>
                        </a:rPr>
                        <a:t>市区町村長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1,876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2,471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3,108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3,680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18.4%</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AF"/>
                    </a:solidFill>
                  </a:tcPr>
                </a:tc>
                <a:tc rowSpan="2">
                  <a:txBody>
                    <a:bodyPr/>
                    <a:lstStyle/>
                    <a:p>
                      <a:pPr algn="r" fontAlgn="ctr"/>
                      <a:r>
                        <a:rPr lang="en-US" altLang="ja-JP" sz="1800" b="0" i="0" u="none" strike="noStrike">
                          <a:solidFill>
                            <a:srgbClr val="000000"/>
                          </a:solidFill>
                          <a:latin typeface="ＭＳ 明朝" pitchFamily="17" charset="-128"/>
                          <a:ea typeface="ＭＳ 明朝" pitchFamily="17" charset="-128"/>
                        </a:rPr>
                        <a:t>11.7%</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5209">
                <a:tc>
                  <a:txBody>
                    <a:bodyPr/>
                    <a:lstStyle/>
                    <a:p>
                      <a:pPr algn="l" fontAlgn="ctr"/>
                      <a:r>
                        <a:rPr lang="ja-JP" altLang="en-US" sz="18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latin typeface="ＭＳ 明朝" pitchFamily="17" charset="-128"/>
                          <a:ea typeface="ＭＳ 明朝" pitchFamily="17" charset="-128"/>
                        </a:rPr>
                        <a:t>千葉県</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131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163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199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latin typeface="ＭＳ 明朝" pitchFamily="17" charset="-128"/>
                          <a:ea typeface="ＭＳ 明朝" pitchFamily="17" charset="-128"/>
                        </a:rPr>
                        <a:t>22.1%</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AF"/>
                    </a:solidFill>
                  </a:tcPr>
                </a:tc>
                <a:tc vMerge="1">
                  <a:txBody>
                    <a:bodyPr/>
                    <a:lstStyle/>
                    <a:p>
                      <a:endParaRPr kumimoji="1" lang="ja-JP" altLang="en-US"/>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16024" y="836712"/>
            <a:ext cx="2699792"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dist"/>
            <a:r>
              <a:rPr kumimoji="1" lang="ja-JP" altLang="en-US" sz="2000" smtClean="0">
                <a:solidFill>
                  <a:schemeClr val="tx1"/>
                </a:solidFill>
              </a:rPr>
              <a:t>本人と後見人等の関係</a:t>
            </a:r>
            <a:endParaRPr kumimoji="1" lang="ja-JP" altLang="en-US" sz="2000">
              <a:solidFill>
                <a:schemeClr val="tx1"/>
              </a:solidFill>
            </a:endParaRPr>
          </a:p>
        </p:txBody>
      </p:sp>
      <p:sp>
        <p:nvSpPr>
          <p:cNvPr id="6" name="テキスト ボックス 5"/>
          <p:cNvSpPr txBox="1"/>
          <p:nvPr/>
        </p:nvSpPr>
        <p:spPr>
          <a:xfrm>
            <a:off x="179512" y="41806"/>
            <a:ext cx="8712968" cy="523220"/>
          </a:xfrm>
          <a:prstGeom prst="rect">
            <a:avLst/>
          </a:prstGeom>
          <a:solidFill>
            <a:schemeClr val="bg1"/>
          </a:solidFill>
          <a:ln>
            <a:noFill/>
          </a:ln>
          <a:effectLst/>
        </p:spPr>
        <p:txBody>
          <a:bodyPr wrap="square" rtlCol="0">
            <a:spAutoFit/>
          </a:bodyPr>
          <a:lstStyle/>
          <a:p>
            <a:r>
              <a:rPr lang="ja-JP" altLang="en-US" sz="2800" smtClean="0">
                <a:latin typeface="+mn-ea"/>
              </a:rPr>
              <a:t>成年後見制度利用の状況（３）</a:t>
            </a:r>
            <a:endParaRPr kumimoji="1" lang="ja-JP" altLang="en-US" sz="2800">
              <a:latin typeface="+mn-ea"/>
            </a:endParaRPr>
          </a:p>
        </p:txBody>
      </p:sp>
      <p:sp>
        <p:nvSpPr>
          <p:cNvPr id="7" name="テキスト ボックス 6"/>
          <p:cNvSpPr txBox="1"/>
          <p:nvPr/>
        </p:nvSpPr>
        <p:spPr>
          <a:xfrm>
            <a:off x="5004048" y="260648"/>
            <a:ext cx="4104456" cy="307777"/>
          </a:xfrm>
          <a:prstGeom prst="rect">
            <a:avLst/>
          </a:prstGeom>
          <a:noFill/>
        </p:spPr>
        <p:txBody>
          <a:bodyPr wrap="square" rtlCol="0">
            <a:spAutoFit/>
          </a:bodyPr>
          <a:lstStyle/>
          <a:p>
            <a:r>
              <a:rPr lang="en-US" altLang="ja-JP" sz="1400" spc="-150" smtClean="0">
                <a:latin typeface="ＭＳ 明朝" pitchFamily="17" charset="-128"/>
                <a:ea typeface="ＭＳ 明朝" pitchFamily="17" charset="-128"/>
              </a:rPr>
              <a:t>(</a:t>
            </a:r>
            <a:r>
              <a:rPr lang="ja-JP" altLang="ja-JP" sz="1400" spc="-150" smtClean="0">
                <a:latin typeface="ＭＳ 明朝" pitchFamily="17" charset="-128"/>
                <a:ea typeface="ＭＳ 明朝" pitchFamily="17" charset="-128"/>
              </a:rPr>
              <a:t>最高裁判所家事局「成年後見関係事件の概況」より</a:t>
            </a:r>
            <a:r>
              <a:rPr lang="en-US" altLang="ja-JP" sz="1400" spc="-150" smtClean="0">
                <a:latin typeface="ＭＳ 明朝" pitchFamily="17" charset="-128"/>
                <a:ea typeface="ＭＳ 明朝" pitchFamily="17" charset="-128"/>
              </a:rPr>
              <a:t>)</a:t>
            </a:r>
            <a:endParaRPr kumimoji="1" lang="ja-JP" altLang="en-US" sz="1400" spc="-150">
              <a:latin typeface="ＭＳ 明朝" pitchFamily="17" charset="-128"/>
              <a:ea typeface="ＭＳ 明朝" pitchFamily="17" charset="-128"/>
            </a:endParaRPr>
          </a:p>
        </p:txBody>
      </p:sp>
      <p:pic>
        <p:nvPicPr>
          <p:cNvPr id="8"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10" name="スライド番号プレースホルダ 9"/>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15</a:t>
            </a:fld>
            <a:endParaRPr kumimoji="1" lang="ja-JP" altLang="en-US" sz="1800"/>
          </a:p>
        </p:txBody>
      </p:sp>
      <p:sp>
        <p:nvSpPr>
          <p:cNvPr id="11" name="テキスト ボックス 10"/>
          <p:cNvSpPr txBox="1"/>
          <p:nvPr/>
        </p:nvSpPr>
        <p:spPr>
          <a:xfrm>
            <a:off x="395536" y="6156012"/>
            <a:ext cx="8352928" cy="369332"/>
          </a:xfrm>
          <a:prstGeom prst="rect">
            <a:avLst/>
          </a:prstGeom>
          <a:noFill/>
        </p:spPr>
        <p:txBody>
          <a:bodyPr wrap="square" rtlCol="0">
            <a:spAutoFit/>
          </a:bodyPr>
          <a:lstStyle/>
          <a:p>
            <a:r>
              <a:rPr kumimoji="1" lang="ja-JP" altLang="en-US" smtClean="0">
                <a:effectLst>
                  <a:outerShdw blurRad="38100" dist="38100" dir="2700000" algn="tl">
                    <a:srgbClr val="000000">
                      <a:alpha val="43137"/>
                    </a:srgbClr>
                  </a:outerShdw>
                </a:effectLst>
                <a:latin typeface="ＭＳ Ｐ明朝" pitchFamily="18" charset="-128"/>
                <a:ea typeface="ＭＳ Ｐ明朝" pitchFamily="18" charset="-128"/>
              </a:rPr>
              <a:t>□</a:t>
            </a:r>
            <a:r>
              <a:rPr kumimoji="1" lang="ja-JP" altLang="en-US" smtClean="0">
                <a:latin typeface="ＭＳ Ｐ明朝" pitchFamily="18" charset="-128"/>
                <a:ea typeface="ＭＳ Ｐ明朝" pitchFamily="18" charset="-128"/>
              </a:rPr>
              <a:t> 第三者後見人等の比率が急激に増加しており、</a:t>
            </a:r>
            <a:r>
              <a:rPr kumimoji="1" lang="en-US" altLang="ja-JP" smtClean="0">
                <a:latin typeface="ＭＳ Ｐ明朝" pitchFamily="18" charset="-128"/>
                <a:ea typeface="ＭＳ Ｐ明朝" pitchFamily="18" charset="-128"/>
              </a:rPr>
              <a:t>H22</a:t>
            </a:r>
            <a:r>
              <a:rPr kumimoji="1" lang="ja-JP" altLang="en-US" smtClean="0">
                <a:latin typeface="ＭＳ Ｐ明朝" pitchFamily="18" charset="-128"/>
                <a:ea typeface="ＭＳ Ｐ明朝" pitchFamily="18" charset="-128"/>
              </a:rPr>
              <a:t>年には４割以上を占めている。</a:t>
            </a:r>
            <a:endParaRPr kumimoji="1" lang="ja-JP" altLang="en-US">
              <a:latin typeface="ＭＳ Ｐ明朝" pitchFamily="18" charset="-128"/>
              <a:ea typeface="ＭＳ Ｐ明朝" pitchFamily="18" charset="-128"/>
            </a:endParaRPr>
          </a:p>
        </p:txBody>
      </p:sp>
      <p:graphicFrame>
        <p:nvGraphicFramePr>
          <p:cNvPr id="12" name="表 11"/>
          <p:cNvGraphicFramePr>
            <a:graphicFrameLocks noGrp="1"/>
          </p:cNvGraphicFramePr>
          <p:nvPr/>
        </p:nvGraphicFramePr>
        <p:xfrm>
          <a:off x="251521" y="1340768"/>
          <a:ext cx="8640960" cy="4834890"/>
        </p:xfrm>
        <a:graphic>
          <a:graphicData uri="http://schemas.openxmlformats.org/drawingml/2006/table">
            <a:tbl>
              <a:tblPr/>
              <a:tblGrid>
                <a:gridCol w="406999"/>
                <a:gridCol w="1631257"/>
                <a:gridCol w="1150618"/>
                <a:gridCol w="1150618"/>
                <a:gridCol w="1150618"/>
                <a:gridCol w="1150618"/>
                <a:gridCol w="1048666"/>
                <a:gridCol w="951566"/>
              </a:tblGrid>
              <a:tr h="264029">
                <a:tc gridSpan="2">
                  <a:txBody>
                    <a:bodyPr/>
                    <a:lstStyle/>
                    <a:p>
                      <a:pPr algn="ctr" fontAlgn="ctr"/>
                      <a:r>
                        <a:rPr lang="ja-JP" altLang="en-US" sz="17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1700" b="0" i="0" u="none" strike="noStrike">
                          <a:solidFill>
                            <a:srgbClr val="000000"/>
                          </a:solidFill>
                          <a:latin typeface="ＭＳ 明朝" pitchFamily="17" charset="-128"/>
                          <a:ea typeface="ＭＳ 明朝" pitchFamily="17" charset="-128"/>
                        </a:rPr>
                        <a:t>H20</a:t>
                      </a:r>
                      <a:r>
                        <a:rPr lang="ja-JP" altLang="en-US" sz="17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latin typeface="ＭＳ 明朝" pitchFamily="17" charset="-128"/>
                          <a:ea typeface="ＭＳ 明朝" pitchFamily="17" charset="-128"/>
                        </a:rPr>
                        <a:t>H21</a:t>
                      </a:r>
                      <a:r>
                        <a:rPr lang="ja-JP" altLang="en-US" sz="17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latin typeface="ＭＳ 明朝" pitchFamily="17" charset="-128"/>
                          <a:ea typeface="ＭＳ 明朝" pitchFamily="17" charset="-128"/>
                        </a:rPr>
                        <a:t>H22</a:t>
                      </a:r>
                      <a:r>
                        <a:rPr lang="ja-JP" altLang="en-US" sz="17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latin typeface="ＭＳ 明朝" pitchFamily="17" charset="-128"/>
                          <a:ea typeface="ＭＳ 明朝" pitchFamily="17" charset="-128"/>
                        </a:rPr>
                        <a:t>H23</a:t>
                      </a:r>
                      <a:r>
                        <a:rPr lang="ja-JP" altLang="en-US" sz="1700" b="0" i="0" u="none" strike="noStrike">
                          <a:solidFill>
                            <a:srgbClr val="000000"/>
                          </a:solidFill>
                          <a:latin typeface="ＭＳ 明朝" pitchFamily="17" charset="-128"/>
                          <a:ea typeface="ＭＳ 明朝" pitchFamily="17" charset="-128"/>
                        </a:rPr>
                        <a:t>年</a:t>
                      </a: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ＭＳ 明朝" pitchFamily="17" charset="-128"/>
                          <a:ea typeface="ＭＳ 明朝" pitchFamily="17" charset="-128"/>
                        </a:rPr>
                        <a:t>(</a:t>
                      </a:r>
                      <a:r>
                        <a:rPr lang="ja-JP" altLang="en-US" sz="1400" b="0" i="0" u="none" strike="noStrike">
                          <a:solidFill>
                            <a:srgbClr val="000000"/>
                          </a:solidFill>
                          <a:latin typeface="ＭＳ 明朝" pitchFamily="17" charset="-128"/>
                          <a:ea typeface="ＭＳ 明朝" pitchFamily="17" charset="-128"/>
                        </a:rPr>
                        <a:t>前年比</a:t>
                      </a:r>
                      <a:r>
                        <a:rPr lang="en-US" altLang="ja-JP" sz="1400" b="0" i="0" u="none" strike="noStrike">
                          <a:solidFill>
                            <a:srgbClr val="000000"/>
                          </a:solidFill>
                          <a:latin typeface="ＭＳ 明朝" pitchFamily="17" charset="-128"/>
                          <a:ea typeface="ＭＳ 明朝" pitchFamily="17" charset="-128"/>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ＭＳ 明朝" pitchFamily="17" charset="-128"/>
                          <a:ea typeface="ＭＳ 明朝" pitchFamily="17" charset="-128"/>
                        </a:rPr>
                        <a:t>(</a:t>
                      </a:r>
                      <a:r>
                        <a:rPr lang="ja-JP" altLang="en-US" sz="1400" b="0" i="0" u="none" strike="noStrike">
                          <a:solidFill>
                            <a:srgbClr val="000000"/>
                          </a:solidFill>
                          <a:latin typeface="ＭＳ 明朝" pitchFamily="17" charset="-128"/>
                          <a:ea typeface="ＭＳ 明朝" pitchFamily="17" charset="-128"/>
                        </a:rPr>
                        <a:t>構成比</a:t>
                      </a:r>
                      <a:r>
                        <a:rPr lang="en-US" altLang="ja-JP" sz="1400" b="0" i="0" u="none" strike="noStrike">
                          <a:solidFill>
                            <a:srgbClr val="000000"/>
                          </a:solidFill>
                          <a:latin typeface="ＭＳ 明朝" pitchFamily="17" charset="-128"/>
                          <a:ea typeface="ＭＳ 明朝" pitchFamily="17" charset="-128"/>
                        </a:rPr>
                        <a: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家族・親族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17,100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16,389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16,758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16,420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-2.0%</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6">
                  <a:txBody>
                    <a:bodyPr/>
                    <a:lstStyle/>
                    <a:p>
                      <a:pPr algn="r" fontAlgn="ctr"/>
                      <a:r>
                        <a:rPr lang="en-US" altLang="ja-JP" sz="1700" b="0" i="0" u="none" strike="noStrike">
                          <a:solidFill>
                            <a:srgbClr val="000000"/>
                          </a:solidFill>
                          <a:latin typeface="ＭＳ 明朝" pitchFamily="17" charset="-128"/>
                          <a:ea typeface="ＭＳ 明朝" pitchFamily="17" charset="-128"/>
                        </a:rPr>
                        <a:t>55.6%</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029">
                <a:tc>
                  <a:txBody>
                    <a:bodyPr/>
                    <a:lstStyle/>
                    <a:p>
                      <a:pPr algn="l" fontAlgn="ctr"/>
                      <a:r>
                        <a:rPr lang="ja-JP" altLang="en-US" sz="17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700" b="0" i="0" u="none" strike="noStrike">
                          <a:solidFill>
                            <a:srgbClr val="000000"/>
                          </a:solidFill>
                          <a:latin typeface="ＭＳ 明朝" pitchFamily="17" charset="-128"/>
                          <a:ea typeface="ＭＳ 明朝" pitchFamily="17" charset="-128"/>
                        </a:rPr>
                        <a:t>配偶者</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1,894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1,765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1,632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1,634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0.1%</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64029">
                <a:tc>
                  <a:txBody>
                    <a:bodyPr/>
                    <a:lstStyle/>
                    <a:p>
                      <a:pPr algn="l" fontAlgn="ctr"/>
                      <a:r>
                        <a:rPr lang="ja-JP" altLang="en-US" sz="17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700" b="0" i="0" u="none" strike="noStrike">
                          <a:solidFill>
                            <a:srgbClr val="000000"/>
                          </a:solidFill>
                          <a:latin typeface="ＭＳ 明朝" pitchFamily="17" charset="-128"/>
                          <a:ea typeface="ＭＳ 明朝" pitchFamily="17" charset="-128"/>
                        </a:rPr>
                        <a:t>親</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1,547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1,308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1,267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1,197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-5.5%</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64029">
                <a:tc>
                  <a:txBody>
                    <a:bodyPr/>
                    <a:lstStyle/>
                    <a:p>
                      <a:pPr algn="l" fontAlgn="ctr"/>
                      <a:r>
                        <a:rPr lang="ja-JP" altLang="en-US" sz="17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700" b="0" i="0" u="none" strike="noStrike">
                          <a:solidFill>
                            <a:srgbClr val="000000"/>
                          </a:solidFill>
                          <a:latin typeface="ＭＳ 明朝" pitchFamily="17" charset="-128"/>
                          <a:ea typeface="ＭＳ 明朝" pitchFamily="17" charset="-128"/>
                        </a:rPr>
                        <a:t>子</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8,115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7,969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8,225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8,462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2.9%</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64029">
                <a:tc>
                  <a:txBody>
                    <a:bodyPr/>
                    <a:lstStyle/>
                    <a:p>
                      <a:pPr algn="l" fontAlgn="ctr"/>
                      <a:r>
                        <a:rPr lang="ja-JP" altLang="en-US" sz="17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700" b="0" i="0" u="none" strike="noStrike">
                          <a:solidFill>
                            <a:srgbClr val="000000"/>
                          </a:solidFill>
                          <a:latin typeface="ＭＳ 明朝" pitchFamily="17" charset="-128"/>
                          <a:ea typeface="ＭＳ 明朝" pitchFamily="17" charset="-128"/>
                        </a:rPr>
                        <a:t>兄弟姉妹</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2,741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2,523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2,507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2,352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-6.2%</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r>
              <a:tr h="264029">
                <a:tc>
                  <a:txBody>
                    <a:bodyPr/>
                    <a:lstStyle/>
                    <a:p>
                      <a:pPr algn="l" fontAlgn="ctr"/>
                      <a:r>
                        <a:rPr lang="ja-JP" altLang="en-US" sz="1700" b="0" i="0" u="none" strike="noStrike">
                          <a:solidFill>
                            <a:srgbClr val="000000"/>
                          </a:solidFill>
                          <a:latin typeface="ＭＳ 明朝" pitchFamily="17" charset="-128"/>
                          <a:ea typeface="ＭＳ 明朝" pitchFamily="17"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700" b="0" i="0" u="none" strike="noStrike">
                          <a:solidFill>
                            <a:srgbClr val="000000"/>
                          </a:solidFill>
                          <a:latin typeface="ＭＳ 明朝" pitchFamily="17" charset="-128"/>
                          <a:ea typeface="ＭＳ 明朝" pitchFamily="17" charset="-128"/>
                        </a:rPr>
                        <a:t>その他親族</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2,803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2,824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3,127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2,775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-11.3%</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弁護士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2,256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2,358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2,918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3,278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12.3%</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rowSpan="11">
                  <a:txBody>
                    <a:bodyPr/>
                    <a:lstStyle/>
                    <a:p>
                      <a:pPr algn="r" fontAlgn="ctr"/>
                      <a:r>
                        <a:rPr lang="en-US" altLang="ja-JP" sz="1700" b="0" i="0" u="none" strike="noStrike">
                          <a:solidFill>
                            <a:srgbClr val="000000"/>
                          </a:solidFill>
                          <a:latin typeface="ＭＳ 明朝" pitchFamily="17" charset="-128"/>
                          <a:ea typeface="ＭＳ 明朝" pitchFamily="17" charset="-128"/>
                        </a:rPr>
                        <a:t>44.4%</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司法書士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2,837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3,517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4,460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4,872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9.2%</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kumimoji="1" lang="ja-JP" altLang="en-US"/>
                    </a:p>
                  </a:txBody>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社会福祉士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1,369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2,078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2,553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2,740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7.3%</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kumimoji="1" lang="ja-JP" altLang="en-US"/>
                    </a:p>
                  </a:txBody>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社会福祉協議会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340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700" b="0" i="0" u="none" strike="noStrike">
                          <a:solidFill>
                            <a:srgbClr val="000000"/>
                          </a:solidFill>
                          <a:latin typeface="ＭＳ 明朝" pitchFamily="17" charset="-128"/>
                          <a:ea typeface="ＭＳ 明朝" pitchFamily="17" charset="-128"/>
                        </a:rPr>
                        <a:t>　</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kumimoji="1" lang="ja-JP" altLang="en-US"/>
                    </a:p>
                  </a:txBody>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税理士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74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700" b="0" i="0" u="none" strike="noStrike">
                          <a:solidFill>
                            <a:srgbClr val="000000"/>
                          </a:solidFill>
                          <a:latin typeface="ＭＳ 明朝" pitchFamily="17" charset="-128"/>
                          <a:ea typeface="ＭＳ 明朝" pitchFamily="17" charset="-128"/>
                        </a:rPr>
                        <a:t>　</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kumimoji="1" lang="ja-JP" altLang="en-US"/>
                    </a:p>
                  </a:txBody>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行政書士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704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700" b="0" i="0" u="none" strike="noStrike">
                          <a:solidFill>
                            <a:srgbClr val="000000"/>
                          </a:solidFill>
                          <a:latin typeface="ＭＳ 明朝" pitchFamily="17" charset="-128"/>
                          <a:ea typeface="ＭＳ 明朝" pitchFamily="17" charset="-128"/>
                        </a:rPr>
                        <a:t>　</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kumimoji="1" lang="ja-JP" altLang="en-US"/>
                    </a:p>
                  </a:txBody>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精神保健福祉士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700" b="0" i="0" u="none" strike="noStrike">
                          <a:solidFill>
                            <a:srgbClr val="000000"/>
                          </a:solidFill>
                          <a:latin typeface="ＭＳ 明朝" pitchFamily="17" charset="-128"/>
                          <a:ea typeface="ＭＳ 明朝" pitchFamily="17" charset="-128"/>
                        </a:rPr>
                        <a:t>　</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kumimoji="1" lang="ja-JP" altLang="en-US"/>
                    </a:p>
                  </a:txBody>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市民後見人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700" b="0" i="0" u="none" strike="noStrike">
                          <a:solidFill>
                            <a:srgbClr val="000000"/>
                          </a:solidFill>
                          <a:latin typeface="ＭＳ 明朝" pitchFamily="17" charset="-128"/>
                          <a:ea typeface="ＭＳ 明朝" pitchFamily="17" charset="-128"/>
                        </a:rPr>
                        <a: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92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700" b="0" i="0" u="none" strike="noStrike">
                          <a:solidFill>
                            <a:srgbClr val="000000"/>
                          </a:solidFill>
                          <a:latin typeface="ＭＳ 明朝" pitchFamily="17" charset="-128"/>
                          <a:ea typeface="ＭＳ 明朝" pitchFamily="17" charset="-128"/>
                        </a:rPr>
                        <a:t>　</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kumimoji="1" lang="ja-JP" altLang="en-US"/>
                    </a:p>
                  </a:txBody>
                  <a:tcPr/>
                </a:tc>
              </a:tr>
              <a:tr h="264029">
                <a:tc gridSpan="2">
                  <a:txBody>
                    <a:bodyPr/>
                    <a:lstStyle/>
                    <a:p>
                      <a:pPr algn="l" fontAlgn="ctr"/>
                      <a:r>
                        <a:rPr lang="ja-JP" altLang="en-US" sz="1700" b="0" i="0" u="none" strike="noStrike">
                          <a:solidFill>
                            <a:srgbClr val="000000"/>
                          </a:solidFill>
                          <a:latin typeface="ＭＳ 明朝" pitchFamily="17" charset="-128"/>
                          <a:ea typeface="ＭＳ 明朝" pitchFamily="17" charset="-128"/>
                        </a:rPr>
                        <a:t>その他法人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483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682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961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782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-18.6%</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kumimoji="1" lang="ja-JP" altLang="en-US"/>
                    </a:p>
                  </a:txBody>
                  <a:tcPr/>
                </a:tc>
              </a:tr>
              <a:tr h="264029">
                <a:tc rowSpan="2" gridSpan="2">
                  <a:txBody>
                    <a:bodyPr/>
                    <a:lstStyle/>
                    <a:p>
                      <a:pPr algn="l" fontAlgn="ctr"/>
                      <a:r>
                        <a:rPr lang="ja-JP" altLang="en-US" sz="1700" b="0" i="0" u="none" strike="noStrike">
                          <a:solidFill>
                            <a:srgbClr val="000000"/>
                          </a:solidFill>
                          <a:latin typeface="ＭＳ 明朝" pitchFamily="17" charset="-128"/>
                          <a:ea typeface="ＭＳ 明朝" pitchFamily="17" charset="-128"/>
                        </a:rPr>
                        <a:t>その他個人等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136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140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altLang="ja-JP" sz="1700" b="0" i="0" u="none" strike="noStrike">
                          <a:solidFill>
                            <a:srgbClr val="000000"/>
                          </a:solidFill>
                          <a:latin typeface="ＭＳ 明朝" pitchFamily="17" charset="-128"/>
                          <a:ea typeface="ＭＳ 明朝" pitchFamily="17" charset="-128"/>
                        </a:rPr>
                        <a:t>205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700" b="0" i="0" u="none" strike="noStrike">
                          <a:solidFill>
                            <a:srgbClr val="000000"/>
                          </a:solidFill>
                          <a:latin typeface="ＭＳ 明朝" pitchFamily="17" charset="-128"/>
                          <a:ea typeface="ＭＳ 明朝" pitchFamily="17" charset="-128"/>
                        </a:rPr>
                        <a:t>-78.6%</a:t>
                      </a:r>
                    </a:p>
                  </a:txBody>
                  <a:tcPr marL="9525" marR="14287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r>
              <a:tr h="264029">
                <a:tc gridSpan="2"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504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648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latin typeface="ＭＳ 明朝" pitchFamily="17" charset="-128"/>
                          <a:ea typeface="ＭＳ 明朝" pitchFamily="17" charset="-128"/>
                        </a:rPr>
                        <a:t>816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6442"/>
            <a:ext cx="3600000" cy="502238"/>
          </a:xfrm>
          <a:prstGeom prst="rect">
            <a:avLst/>
          </a:prstGeom>
          <a:solidFill>
            <a:schemeClr val="bg1"/>
          </a:solidFill>
          <a:ln>
            <a:noFill/>
          </a:ln>
          <a:effectLst/>
        </p:spPr>
        <p:txBody>
          <a:bodyPr wrap="square" tIns="0" bIns="0" rtlCol="0" anchor="ctr" anchorCtr="0">
            <a:noAutofit/>
          </a:bodyPr>
          <a:lstStyle/>
          <a:p>
            <a:pPr algn="dist"/>
            <a:r>
              <a:rPr lang="ja-JP" altLang="en-US" sz="2800" smtClean="0">
                <a:latin typeface="+mn-ea"/>
              </a:rPr>
              <a:t>市民後見人</a:t>
            </a:r>
            <a:endParaRPr kumimoji="1" lang="ja-JP" altLang="en-US" sz="2800">
              <a:latin typeface="+mn-ea"/>
            </a:endParaRPr>
          </a:p>
        </p:txBody>
      </p:sp>
      <p:sp>
        <p:nvSpPr>
          <p:cNvPr id="3" name="角丸四角形 2"/>
          <p:cNvSpPr/>
          <p:nvPr/>
        </p:nvSpPr>
        <p:spPr>
          <a:xfrm>
            <a:off x="179512" y="908720"/>
            <a:ext cx="2736304"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smtClean="0">
                <a:solidFill>
                  <a:schemeClr val="tx1"/>
                </a:solidFill>
              </a:rPr>
              <a:t>市民後見人とは</a:t>
            </a:r>
            <a:endParaRPr kumimoji="1" lang="ja-JP" altLang="en-US" sz="2400">
              <a:solidFill>
                <a:schemeClr val="tx1"/>
              </a:solidFill>
            </a:endParaRPr>
          </a:p>
        </p:txBody>
      </p:sp>
      <p:sp>
        <p:nvSpPr>
          <p:cNvPr id="4" name="テキスト ボックス 3"/>
          <p:cNvSpPr txBox="1"/>
          <p:nvPr/>
        </p:nvSpPr>
        <p:spPr>
          <a:xfrm>
            <a:off x="899592" y="1412776"/>
            <a:ext cx="2808312" cy="369332"/>
          </a:xfrm>
          <a:prstGeom prst="rect">
            <a:avLst/>
          </a:prstGeom>
          <a:noFill/>
        </p:spPr>
        <p:txBody>
          <a:bodyPr wrap="square" rtlCol="0">
            <a:spAutoFit/>
          </a:bodyPr>
          <a:lstStyle/>
          <a:p>
            <a:r>
              <a:rPr kumimoji="1" lang="ja-JP" altLang="en-US" smtClean="0">
                <a:latin typeface="ＭＳ 明朝" pitchFamily="17" charset="-128"/>
                <a:ea typeface="ＭＳ 明朝" pitchFamily="17" charset="-128"/>
              </a:rPr>
              <a:t>色々な定義があるが・・</a:t>
            </a:r>
            <a:endParaRPr kumimoji="1" lang="ja-JP" altLang="en-US">
              <a:latin typeface="ＭＳ 明朝" pitchFamily="17" charset="-128"/>
              <a:ea typeface="ＭＳ 明朝" pitchFamily="17" charset="-128"/>
            </a:endParaRPr>
          </a:p>
        </p:txBody>
      </p:sp>
      <p:sp>
        <p:nvSpPr>
          <p:cNvPr id="5" name="テキスト ボックス 4"/>
          <p:cNvSpPr txBox="1"/>
          <p:nvPr/>
        </p:nvSpPr>
        <p:spPr>
          <a:xfrm>
            <a:off x="611560" y="1844824"/>
            <a:ext cx="8136904" cy="1274195"/>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pPr>
              <a:lnSpc>
                <a:spcPct val="120000"/>
              </a:lnSpc>
            </a:pPr>
            <a:r>
              <a:rPr lang="ja-JP" altLang="ja-JP" smtClean="0">
                <a:latin typeface="ＭＳ Ｐ明朝" pitchFamily="18" charset="-128"/>
                <a:ea typeface="ＭＳ Ｐ明朝" pitchFamily="18" charset="-128"/>
              </a:rPr>
              <a:t>本人の家族以外の第三者であり、地域における公益活動（社会貢献活動）として、無報酬もしくは低額の報酬を前提として後見人に就任した自然人、または法人あるいは地域の後見支援組織に属する後見支援員</a:t>
            </a:r>
          </a:p>
          <a:p>
            <a:pPr indent="216000" algn="r"/>
            <a:r>
              <a:rPr lang="ja-JP" altLang="ja-JP" sz="1200" smtClean="0">
                <a:latin typeface="ＭＳ Ｐ明朝" pitchFamily="18" charset="-128"/>
                <a:ea typeface="ＭＳ Ｐ明朝" pitchFamily="18" charset="-128"/>
              </a:rPr>
              <a:t>（『市民後見入門』池田惠利子等編 民事法研究会発行）</a:t>
            </a:r>
            <a:endParaRPr kumimoji="1" lang="ja-JP" altLang="en-US" sz="1200">
              <a:latin typeface="ＭＳ Ｐ明朝" pitchFamily="18" charset="-128"/>
              <a:ea typeface="ＭＳ Ｐ明朝" pitchFamily="18" charset="-128"/>
            </a:endParaRPr>
          </a:p>
        </p:txBody>
      </p:sp>
      <p:sp>
        <p:nvSpPr>
          <p:cNvPr id="7" name="角丸四角形 6"/>
          <p:cNvSpPr/>
          <p:nvPr/>
        </p:nvSpPr>
        <p:spPr>
          <a:xfrm>
            <a:off x="179512" y="3491716"/>
            <a:ext cx="4320480"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smtClean="0">
                <a:solidFill>
                  <a:schemeClr val="tx1"/>
                </a:solidFill>
              </a:rPr>
              <a:t>市民後見人が登場してきた背景</a:t>
            </a:r>
            <a:endParaRPr kumimoji="1" lang="ja-JP" altLang="en-US" sz="2400">
              <a:solidFill>
                <a:schemeClr val="tx1"/>
              </a:solidFill>
            </a:endParaRPr>
          </a:p>
        </p:txBody>
      </p:sp>
      <p:pic>
        <p:nvPicPr>
          <p:cNvPr id="27650" name="Picture 2"/>
          <p:cNvPicPr>
            <a:picLocks noChangeAspect="1" noChangeArrowheads="1"/>
          </p:cNvPicPr>
          <p:nvPr/>
        </p:nvPicPr>
        <p:blipFill>
          <a:blip r:embed="rId2" cstate="print"/>
          <a:srcRect/>
          <a:stretch>
            <a:fillRect/>
          </a:stretch>
        </p:blipFill>
        <p:spPr bwMode="auto">
          <a:xfrm>
            <a:off x="395536" y="4139788"/>
            <a:ext cx="288000" cy="249598"/>
          </a:xfrm>
          <a:prstGeom prst="rect">
            <a:avLst/>
          </a:prstGeom>
          <a:noFill/>
          <a:ln w="9525">
            <a:noFill/>
            <a:miter lim="800000"/>
            <a:headEnd/>
            <a:tailEnd/>
          </a:ln>
          <a:effectLst/>
        </p:spPr>
      </p:pic>
      <p:sp>
        <p:nvSpPr>
          <p:cNvPr id="10" name="テキスト ボックス 9"/>
          <p:cNvSpPr txBox="1"/>
          <p:nvPr/>
        </p:nvSpPr>
        <p:spPr>
          <a:xfrm>
            <a:off x="827583" y="4067780"/>
            <a:ext cx="7757803" cy="400110"/>
          </a:xfrm>
          <a:prstGeom prst="rect">
            <a:avLst/>
          </a:prstGeom>
          <a:noFill/>
        </p:spPr>
        <p:txBody>
          <a:bodyPr wrap="square" rtlCol="0">
            <a:spAutoFit/>
          </a:bodyPr>
          <a:lstStyle/>
          <a:p>
            <a:r>
              <a:rPr lang="ja-JP" altLang="ja-JP" sz="2000" smtClean="0"/>
              <a:t>成年後見制度の社会化の進展</a:t>
            </a:r>
            <a:endParaRPr kumimoji="1" lang="ja-JP" altLang="en-US" sz="2000"/>
          </a:p>
        </p:txBody>
      </p:sp>
      <p:pic>
        <p:nvPicPr>
          <p:cNvPr id="11" name="Picture 2"/>
          <p:cNvPicPr>
            <a:picLocks noChangeAspect="1" noChangeArrowheads="1"/>
          </p:cNvPicPr>
          <p:nvPr/>
        </p:nvPicPr>
        <p:blipFill>
          <a:blip r:embed="rId2" cstate="print"/>
          <a:srcRect/>
          <a:stretch>
            <a:fillRect/>
          </a:stretch>
        </p:blipFill>
        <p:spPr bwMode="auto">
          <a:xfrm>
            <a:off x="395536" y="4682278"/>
            <a:ext cx="288000" cy="249598"/>
          </a:xfrm>
          <a:prstGeom prst="rect">
            <a:avLst/>
          </a:prstGeom>
          <a:noFill/>
          <a:ln w="9525">
            <a:noFill/>
            <a:miter lim="800000"/>
            <a:headEnd/>
            <a:tailEnd/>
          </a:ln>
          <a:effectLst/>
        </p:spPr>
      </p:pic>
      <p:sp>
        <p:nvSpPr>
          <p:cNvPr id="12" name="テキスト ボックス 11"/>
          <p:cNvSpPr txBox="1"/>
          <p:nvPr/>
        </p:nvSpPr>
        <p:spPr>
          <a:xfrm>
            <a:off x="827583" y="4571836"/>
            <a:ext cx="5328592" cy="400110"/>
          </a:xfrm>
          <a:prstGeom prst="rect">
            <a:avLst/>
          </a:prstGeom>
          <a:noFill/>
        </p:spPr>
        <p:txBody>
          <a:bodyPr wrap="square" rtlCol="0">
            <a:spAutoFit/>
          </a:bodyPr>
          <a:lstStyle/>
          <a:p>
            <a:r>
              <a:rPr lang="ja-JP" altLang="ja-JP" sz="2000" smtClean="0"/>
              <a:t>成年後見等開始審判申立件数の急激な増加</a:t>
            </a:r>
            <a:endParaRPr kumimoji="1" lang="ja-JP" altLang="en-US" sz="2000"/>
          </a:p>
        </p:txBody>
      </p:sp>
      <p:sp>
        <p:nvSpPr>
          <p:cNvPr id="13" name="正方形/長方形 12"/>
          <p:cNvSpPr/>
          <p:nvPr/>
        </p:nvSpPr>
        <p:spPr>
          <a:xfrm>
            <a:off x="1133872" y="5003884"/>
            <a:ext cx="3096344" cy="369332"/>
          </a:xfrm>
          <a:prstGeom prst="rect">
            <a:avLst/>
          </a:prstGeom>
          <a:solidFill>
            <a:schemeClr val="accent3">
              <a:lumMod val="20000"/>
              <a:lumOff val="80000"/>
            </a:schemeClr>
          </a:solidFill>
        </p:spPr>
        <p:txBody>
          <a:bodyPr wrap="square">
            <a:spAutoFit/>
          </a:bodyPr>
          <a:lstStyle/>
          <a:p>
            <a:r>
              <a:rPr lang="ja-JP" altLang="ja-JP" smtClean="0">
                <a:latin typeface="ＭＳ 明朝" pitchFamily="17" charset="-128"/>
                <a:ea typeface="ＭＳ 明朝" pitchFamily="17" charset="-128"/>
              </a:rPr>
              <a:t>平成</a:t>
            </a:r>
            <a:r>
              <a:rPr lang="en-US" altLang="ja-JP" smtClean="0">
                <a:latin typeface="ＭＳ 明朝" pitchFamily="17" charset="-128"/>
                <a:ea typeface="ＭＳ 明朝" pitchFamily="17" charset="-128"/>
              </a:rPr>
              <a:t>11</a:t>
            </a:r>
            <a:r>
              <a:rPr lang="ja-JP" altLang="ja-JP" smtClean="0">
                <a:latin typeface="ＭＳ 明朝" pitchFamily="17" charset="-128"/>
                <a:ea typeface="ＭＳ 明朝" pitchFamily="17" charset="-128"/>
              </a:rPr>
              <a:t>年の申立件数</a:t>
            </a:r>
            <a:r>
              <a:rPr lang="en-US" altLang="ja-JP" smtClean="0">
                <a:latin typeface="ＭＳ 明朝" pitchFamily="17" charset="-128"/>
                <a:ea typeface="ＭＳ 明朝" pitchFamily="17" charset="-128"/>
              </a:rPr>
              <a:t>2,963</a:t>
            </a:r>
            <a:r>
              <a:rPr lang="ja-JP" altLang="ja-JP" smtClean="0">
                <a:latin typeface="ＭＳ 明朝" pitchFamily="17" charset="-128"/>
                <a:ea typeface="ＭＳ 明朝" pitchFamily="17" charset="-128"/>
              </a:rPr>
              <a:t>件</a:t>
            </a:r>
            <a:endParaRPr lang="ja-JP" altLang="en-US">
              <a:latin typeface="ＭＳ 明朝" pitchFamily="17" charset="-128"/>
              <a:ea typeface="ＭＳ 明朝" pitchFamily="17" charset="-128"/>
            </a:endParaRPr>
          </a:p>
        </p:txBody>
      </p:sp>
      <p:sp>
        <p:nvSpPr>
          <p:cNvPr id="14" name="正方形/長方形 13"/>
          <p:cNvSpPr/>
          <p:nvPr/>
        </p:nvSpPr>
        <p:spPr>
          <a:xfrm>
            <a:off x="5634985" y="5003884"/>
            <a:ext cx="3185487" cy="369332"/>
          </a:xfrm>
          <a:prstGeom prst="rect">
            <a:avLst/>
          </a:prstGeom>
          <a:solidFill>
            <a:schemeClr val="accent3">
              <a:lumMod val="20000"/>
              <a:lumOff val="80000"/>
            </a:schemeClr>
          </a:solidFill>
        </p:spPr>
        <p:txBody>
          <a:bodyPr wrap="none">
            <a:spAutoFit/>
          </a:bodyPr>
          <a:lstStyle/>
          <a:p>
            <a:r>
              <a:rPr lang="ja-JP" altLang="ja-JP" smtClean="0">
                <a:latin typeface="ＭＳ 明朝" pitchFamily="17" charset="-128"/>
                <a:ea typeface="ＭＳ 明朝" pitchFamily="17" charset="-128"/>
              </a:rPr>
              <a:t>平成</a:t>
            </a:r>
            <a:r>
              <a:rPr lang="en-US" altLang="ja-JP" smtClean="0">
                <a:latin typeface="ＭＳ 明朝" pitchFamily="17" charset="-128"/>
                <a:ea typeface="ＭＳ 明朝" pitchFamily="17" charset="-128"/>
              </a:rPr>
              <a:t>22</a:t>
            </a:r>
            <a:r>
              <a:rPr lang="ja-JP" altLang="ja-JP" smtClean="0">
                <a:latin typeface="ＭＳ 明朝" pitchFamily="17" charset="-128"/>
                <a:ea typeface="ＭＳ 明朝" pitchFamily="17" charset="-128"/>
              </a:rPr>
              <a:t>年の申立件数</a:t>
            </a:r>
            <a:r>
              <a:rPr lang="en-US" altLang="ja-JP" smtClean="0">
                <a:latin typeface="ＭＳ 明朝" pitchFamily="17" charset="-128"/>
                <a:ea typeface="ＭＳ 明朝" pitchFamily="17" charset="-128"/>
              </a:rPr>
              <a:t>30,079</a:t>
            </a:r>
            <a:r>
              <a:rPr lang="ja-JP" altLang="ja-JP" smtClean="0">
                <a:latin typeface="ＭＳ 明朝" pitchFamily="17" charset="-128"/>
                <a:ea typeface="ＭＳ 明朝" pitchFamily="17" charset="-128"/>
              </a:rPr>
              <a:t>件</a:t>
            </a:r>
            <a:endParaRPr lang="ja-JP" altLang="en-US">
              <a:latin typeface="ＭＳ 明朝" pitchFamily="17" charset="-128"/>
              <a:ea typeface="ＭＳ 明朝" pitchFamily="17" charset="-128"/>
            </a:endParaRPr>
          </a:p>
        </p:txBody>
      </p:sp>
      <p:sp>
        <p:nvSpPr>
          <p:cNvPr id="15" name="右矢印 14"/>
          <p:cNvSpPr/>
          <p:nvPr/>
        </p:nvSpPr>
        <p:spPr>
          <a:xfrm>
            <a:off x="4482857" y="5003884"/>
            <a:ext cx="1008112" cy="360040"/>
          </a:xfrm>
          <a:prstGeom prst="rightArrow">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4482857" y="5291916"/>
            <a:ext cx="1008112" cy="369332"/>
          </a:xfrm>
          <a:prstGeom prst="rect">
            <a:avLst/>
          </a:prstGeom>
          <a:noFill/>
        </p:spPr>
        <p:txBody>
          <a:bodyPr wrap="square" rtlCol="0">
            <a:spAutoFit/>
          </a:bodyPr>
          <a:lstStyle/>
          <a:p>
            <a:r>
              <a:rPr kumimoji="1" lang="ja-JP" altLang="en-US" smtClean="0">
                <a:latin typeface="ＭＳ ゴシック" pitchFamily="49" charset="-128"/>
                <a:ea typeface="ＭＳ ゴシック" pitchFamily="49" charset="-128"/>
              </a:rPr>
              <a:t>約</a:t>
            </a:r>
            <a:r>
              <a:rPr kumimoji="1" lang="en-US" altLang="ja-JP" smtClean="0">
                <a:latin typeface="ＭＳ ゴシック" pitchFamily="49" charset="-128"/>
                <a:ea typeface="ＭＳ ゴシック" pitchFamily="49" charset="-128"/>
              </a:rPr>
              <a:t>10</a:t>
            </a:r>
            <a:r>
              <a:rPr kumimoji="1" lang="ja-JP" altLang="en-US" smtClean="0">
                <a:latin typeface="ＭＳ ゴシック" pitchFamily="49" charset="-128"/>
                <a:ea typeface="ＭＳ ゴシック" pitchFamily="49" charset="-128"/>
              </a:rPr>
              <a:t>倍</a:t>
            </a:r>
            <a:endParaRPr kumimoji="1" lang="ja-JP" altLang="en-US">
              <a:latin typeface="ＭＳ ゴシック" pitchFamily="49" charset="-128"/>
              <a:ea typeface="ＭＳ ゴシック" pitchFamily="49" charset="-128"/>
            </a:endParaRPr>
          </a:p>
        </p:txBody>
      </p:sp>
      <p:pic>
        <p:nvPicPr>
          <p:cNvPr id="17" name="Picture 2"/>
          <p:cNvPicPr>
            <a:picLocks noChangeAspect="1" noChangeArrowheads="1"/>
          </p:cNvPicPr>
          <p:nvPr/>
        </p:nvPicPr>
        <p:blipFill>
          <a:blip r:embed="rId2" cstate="print"/>
          <a:srcRect/>
          <a:stretch>
            <a:fillRect/>
          </a:stretch>
        </p:blipFill>
        <p:spPr bwMode="auto">
          <a:xfrm>
            <a:off x="395536" y="5834406"/>
            <a:ext cx="288000" cy="249598"/>
          </a:xfrm>
          <a:prstGeom prst="rect">
            <a:avLst/>
          </a:prstGeom>
          <a:noFill/>
          <a:ln w="9525">
            <a:noFill/>
            <a:miter lim="800000"/>
            <a:headEnd/>
            <a:tailEnd/>
          </a:ln>
          <a:effectLst/>
        </p:spPr>
      </p:pic>
      <p:sp>
        <p:nvSpPr>
          <p:cNvPr id="18" name="正方形/長方形 17"/>
          <p:cNvSpPr/>
          <p:nvPr/>
        </p:nvSpPr>
        <p:spPr>
          <a:xfrm>
            <a:off x="827583" y="5795972"/>
            <a:ext cx="2712960" cy="400110"/>
          </a:xfrm>
          <a:prstGeom prst="rect">
            <a:avLst/>
          </a:prstGeom>
        </p:spPr>
        <p:txBody>
          <a:bodyPr wrap="square">
            <a:spAutoFit/>
          </a:bodyPr>
          <a:lstStyle/>
          <a:p>
            <a:r>
              <a:rPr lang="ja-JP" altLang="ja-JP" sz="2000" smtClean="0"/>
              <a:t>制度利用の費用問題</a:t>
            </a:r>
            <a:endParaRPr lang="ja-JP" altLang="en-US" sz="2000"/>
          </a:p>
        </p:txBody>
      </p:sp>
      <p:sp>
        <p:nvSpPr>
          <p:cNvPr id="19" name="正方形/長方形 18"/>
          <p:cNvSpPr/>
          <p:nvPr/>
        </p:nvSpPr>
        <p:spPr>
          <a:xfrm>
            <a:off x="1133872" y="6156012"/>
            <a:ext cx="5526360" cy="369332"/>
          </a:xfrm>
          <a:prstGeom prst="rect">
            <a:avLst/>
          </a:prstGeom>
        </p:spPr>
        <p:txBody>
          <a:bodyPr wrap="square">
            <a:spAutoFit/>
          </a:bodyPr>
          <a:lstStyle/>
          <a:p>
            <a:r>
              <a:rPr lang="ja-JP" altLang="ja-JP" smtClean="0">
                <a:latin typeface="ＭＳ 明朝" pitchFamily="17" charset="-128"/>
                <a:ea typeface="ＭＳ 明朝" pitchFamily="17" charset="-128"/>
              </a:rPr>
              <a:t>低所得</a:t>
            </a:r>
            <a:r>
              <a:rPr lang="en-US" altLang="ja-JP" smtClean="0">
                <a:latin typeface="ＭＳ 明朝" pitchFamily="17" charset="-128"/>
                <a:ea typeface="ＭＳ 明朝" pitchFamily="17" charset="-128"/>
              </a:rPr>
              <a:t>(</a:t>
            </a:r>
            <a:r>
              <a:rPr lang="ja-JP" altLang="ja-JP" smtClean="0">
                <a:latin typeface="ＭＳ 明朝" pitchFamily="17" charset="-128"/>
                <a:ea typeface="ＭＳ 明朝" pitchFamily="17" charset="-128"/>
              </a:rPr>
              <a:t>少資産</a:t>
            </a:r>
            <a:r>
              <a:rPr lang="en-US" altLang="ja-JP" smtClean="0">
                <a:latin typeface="ＭＳ 明朝" pitchFamily="17" charset="-128"/>
                <a:ea typeface="ＭＳ 明朝" pitchFamily="17" charset="-128"/>
              </a:rPr>
              <a:t>)</a:t>
            </a:r>
            <a:r>
              <a:rPr lang="ja-JP" altLang="ja-JP" smtClean="0">
                <a:latin typeface="ＭＳ 明朝" pitchFamily="17" charset="-128"/>
                <a:ea typeface="ＭＳ 明朝" pitchFamily="17" charset="-128"/>
              </a:rPr>
              <a:t>者でも利用しやすい環境づくり</a:t>
            </a:r>
            <a:endParaRPr lang="ja-JP" altLang="en-US">
              <a:latin typeface="ＭＳ 明朝" pitchFamily="17" charset="-128"/>
              <a:ea typeface="ＭＳ 明朝" pitchFamily="17" charset="-128"/>
            </a:endParaRPr>
          </a:p>
        </p:txBody>
      </p:sp>
      <p:pic>
        <p:nvPicPr>
          <p:cNvPr id="20" name="Picture 2"/>
          <p:cNvPicPr>
            <a:picLocks noChangeArrowheads="1"/>
          </p:cNvPicPr>
          <p:nvPr/>
        </p:nvPicPr>
        <p:blipFill>
          <a:blip r:embed="rId3" cstate="print"/>
          <a:srcRect/>
          <a:stretch>
            <a:fillRect/>
          </a:stretch>
        </p:blipFill>
        <p:spPr bwMode="auto">
          <a:xfrm>
            <a:off x="35496" y="548680"/>
            <a:ext cx="9072000" cy="252000"/>
          </a:xfrm>
          <a:prstGeom prst="rect">
            <a:avLst/>
          </a:prstGeom>
          <a:noFill/>
          <a:ln w="9525">
            <a:noFill/>
            <a:miter lim="800000"/>
            <a:headEnd/>
            <a:tailEnd/>
          </a:ln>
        </p:spPr>
      </p:pic>
      <p:sp>
        <p:nvSpPr>
          <p:cNvPr id="22" name="スライド番号プレースホルダ 21"/>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16</a:t>
            </a:fld>
            <a:endParaRPr kumimoji="1" lang="ja-JP" altLang="en-US"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17</a:t>
            </a:fld>
            <a:endParaRPr kumimoji="1" lang="ja-JP" altLang="en-US" sz="1800"/>
          </a:p>
        </p:txBody>
      </p:sp>
      <p:sp>
        <p:nvSpPr>
          <p:cNvPr id="3" name="テキスト ボックス 2"/>
          <p:cNvSpPr txBox="1"/>
          <p:nvPr/>
        </p:nvSpPr>
        <p:spPr>
          <a:xfrm>
            <a:off x="179512" y="46442"/>
            <a:ext cx="8712968" cy="502238"/>
          </a:xfrm>
          <a:prstGeom prst="rect">
            <a:avLst/>
          </a:prstGeom>
          <a:solidFill>
            <a:schemeClr val="bg1"/>
          </a:solidFill>
          <a:ln>
            <a:noFill/>
          </a:ln>
          <a:effectLst/>
        </p:spPr>
        <p:txBody>
          <a:bodyPr wrap="square" tIns="0" bIns="0" rtlCol="0" anchor="ctr" anchorCtr="0">
            <a:noAutofit/>
          </a:bodyPr>
          <a:lstStyle/>
          <a:p>
            <a:pPr algn="ctr"/>
            <a:r>
              <a:rPr kumimoji="1" lang="ja-JP" altLang="en-US" sz="2800" b="1" smtClean="0">
                <a:latin typeface="ＭＳ Ｐ明朝" pitchFamily="18" charset="-128"/>
                <a:ea typeface="ＭＳ Ｐ明朝" pitchFamily="18" charset="-128"/>
              </a:rPr>
              <a:t>市民後見人を活用した取組みのイメージ</a:t>
            </a:r>
            <a:endParaRPr kumimoji="1" lang="ja-JP" altLang="en-US" sz="2800" b="1">
              <a:latin typeface="ＭＳ Ｐ明朝" pitchFamily="18" charset="-128"/>
              <a:ea typeface="ＭＳ Ｐ明朝" pitchFamily="18" charset="-128"/>
            </a:endParaRPr>
          </a:p>
        </p:txBody>
      </p:sp>
      <p:pic>
        <p:nvPicPr>
          <p:cNvPr id="4"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5" name="角丸四角形 4"/>
          <p:cNvSpPr/>
          <p:nvPr/>
        </p:nvSpPr>
        <p:spPr>
          <a:xfrm>
            <a:off x="3347864" y="980728"/>
            <a:ext cx="1872208" cy="504056"/>
          </a:xfrm>
          <a:prstGeom prst="round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rPr>
              <a:t>市町村</a:t>
            </a:r>
            <a:endParaRPr kumimoji="1" lang="ja-JP" altLang="en-US" sz="2000">
              <a:solidFill>
                <a:schemeClr val="tx1"/>
              </a:solidFill>
            </a:endParaRPr>
          </a:p>
        </p:txBody>
      </p:sp>
      <p:sp>
        <p:nvSpPr>
          <p:cNvPr id="6" name="角丸四角形 5"/>
          <p:cNvSpPr/>
          <p:nvPr/>
        </p:nvSpPr>
        <p:spPr>
          <a:xfrm>
            <a:off x="2771800" y="2564904"/>
            <a:ext cx="1368152" cy="2880320"/>
          </a:xfrm>
          <a:prstGeom prst="roundRect">
            <a:avLst>
              <a:gd name="adj" fmla="val 14104"/>
            </a:avLst>
          </a:prstGeom>
          <a:solidFill>
            <a:srgbClr val="FFE7FF"/>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algn="ctr"/>
            <a:r>
              <a:rPr kumimoji="1" lang="ja-JP" altLang="en-US" sz="2400" spc="600" smtClean="0">
                <a:solidFill>
                  <a:schemeClr val="tx1"/>
                </a:solidFill>
              </a:rPr>
              <a:t>市民後見人</a:t>
            </a:r>
            <a:endParaRPr kumimoji="1" lang="ja-JP" altLang="en-US" sz="2400" spc="600">
              <a:solidFill>
                <a:schemeClr val="tx1"/>
              </a:solidFill>
            </a:endParaRPr>
          </a:p>
        </p:txBody>
      </p:sp>
      <p:sp>
        <p:nvSpPr>
          <p:cNvPr id="7" name="角丸四角形 6"/>
          <p:cNvSpPr/>
          <p:nvPr/>
        </p:nvSpPr>
        <p:spPr>
          <a:xfrm>
            <a:off x="4139952" y="2564904"/>
            <a:ext cx="1440160" cy="2880320"/>
          </a:xfrm>
          <a:prstGeom prst="roundRect">
            <a:avLst>
              <a:gd name="adj" fmla="val 14104"/>
            </a:avLst>
          </a:prstGeom>
          <a:solidFill>
            <a:srgbClr val="FFFF5D"/>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t" anchorCtr="1"/>
          <a:lstStyle/>
          <a:p>
            <a:r>
              <a:rPr kumimoji="1" lang="ja-JP" altLang="en-US" sz="2400" smtClean="0">
                <a:solidFill>
                  <a:schemeClr val="tx1"/>
                </a:solidFill>
              </a:rPr>
              <a:t>本　　人</a:t>
            </a:r>
            <a:endParaRPr kumimoji="1" lang="en-US" altLang="ja-JP" sz="2400" smtClean="0">
              <a:solidFill>
                <a:schemeClr val="tx1"/>
              </a:solidFill>
            </a:endParaRPr>
          </a:p>
          <a:p>
            <a:pPr algn="ctr"/>
            <a:r>
              <a:rPr kumimoji="1" lang="ja-JP" altLang="en-US" sz="1600" smtClean="0">
                <a:solidFill>
                  <a:schemeClr val="tx1"/>
                </a:solidFill>
                <a:latin typeface="ＭＳ 明朝" pitchFamily="17" charset="-128"/>
                <a:ea typeface="ＭＳ 明朝" pitchFamily="17" charset="-128"/>
              </a:rPr>
              <a:t>（認知症高齢者）</a:t>
            </a:r>
            <a:endParaRPr kumimoji="1" lang="ja-JP" altLang="en-US" sz="1600">
              <a:solidFill>
                <a:schemeClr val="tx1"/>
              </a:solidFill>
              <a:latin typeface="ＭＳ 明朝" pitchFamily="17" charset="-128"/>
              <a:ea typeface="ＭＳ 明朝" pitchFamily="17" charset="-128"/>
            </a:endParaRPr>
          </a:p>
        </p:txBody>
      </p:sp>
      <p:sp>
        <p:nvSpPr>
          <p:cNvPr id="8" name="円/楕円 7"/>
          <p:cNvSpPr/>
          <p:nvPr/>
        </p:nvSpPr>
        <p:spPr>
          <a:xfrm>
            <a:off x="3635896" y="2708920"/>
            <a:ext cx="1008112" cy="1944216"/>
          </a:xfrm>
          <a:prstGeom prst="ellipse">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pPr algn="ctr"/>
            <a:r>
              <a:rPr kumimoji="1" lang="ja-JP" altLang="en-US" sz="2000" spc="600" smtClean="0">
                <a:solidFill>
                  <a:schemeClr val="tx1"/>
                </a:solidFill>
                <a:latin typeface="ＭＳ 明朝" pitchFamily="17" charset="-128"/>
                <a:ea typeface="ＭＳ 明朝" pitchFamily="17" charset="-128"/>
              </a:rPr>
              <a:t>後見業務</a:t>
            </a:r>
            <a:endParaRPr kumimoji="1" lang="ja-JP" altLang="en-US" sz="2000" spc="600">
              <a:solidFill>
                <a:schemeClr val="tx1"/>
              </a:solidFill>
              <a:latin typeface="ＭＳ 明朝" pitchFamily="17" charset="-128"/>
              <a:ea typeface="ＭＳ 明朝" pitchFamily="17" charset="-128"/>
            </a:endParaRPr>
          </a:p>
        </p:txBody>
      </p:sp>
      <p:sp>
        <p:nvSpPr>
          <p:cNvPr id="9" name="右矢印 8"/>
          <p:cNvSpPr/>
          <p:nvPr/>
        </p:nvSpPr>
        <p:spPr>
          <a:xfrm>
            <a:off x="3667980" y="4365104"/>
            <a:ext cx="1008112" cy="432048"/>
          </a:xfrm>
          <a:prstGeom prst="rightArrow">
            <a:avLst>
              <a:gd name="adj1" fmla="val 50000"/>
              <a:gd name="adj2" fmla="val 83417"/>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a:xfrm>
            <a:off x="323528" y="4149080"/>
            <a:ext cx="1872208" cy="1296144"/>
          </a:xfrm>
          <a:prstGeom prst="roundRect">
            <a:avLst>
              <a:gd name="adj" fmla="val 12954"/>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300" smtClean="0">
                <a:solidFill>
                  <a:schemeClr val="tx1"/>
                </a:solidFill>
              </a:rPr>
              <a:t>家庭裁判所</a:t>
            </a:r>
            <a:endParaRPr kumimoji="1" lang="ja-JP" altLang="en-US" sz="2000" spc="300">
              <a:solidFill>
                <a:schemeClr val="tx1"/>
              </a:solidFill>
            </a:endParaRPr>
          </a:p>
        </p:txBody>
      </p:sp>
      <p:sp>
        <p:nvSpPr>
          <p:cNvPr id="11" name="角丸四角形 10"/>
          <p:cNvSpPr/>
          <p:nvPr/>
        </p:nvSpPr>
        <p:spPr>
          <a:xfrm>
            <a:off x="6516216" y="4365104"/>
            <a:ext cx="2448272" cy="1512168"/>
          </a:xfrm>
          <a:prstGeom prst="roundRect">
            <a:avLst>
              <a:gd name="adj" fmla="val 1030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mtClean="0">
                <a:solidFill>
                  <a:schemeClr val="tx1"/>
                </a:solidFill>
              </a:rPr>
              <a:t>実施機関</a:t>
            </a:r>
            <a:endParaRPr kumimoji="1" lang="ja-JP" altLang="en-US" sz="2400">
              <a:solidFill>
                <a:schemeClr val="tx1"/>
              </a:solidFill>
            </a:endParaRPr>
          </a:p>
        </p:txBody>
      </p:sp>
      <p:sp>
        <p:nvSpPr>
          <p:cNvPr id="12" name="テキスト ボックス 11"/>
          <p:cNvSpPr txBox="1"/>
          <p:nvPr/>
        </p:nvSpPr>
        <p:spPr>
          <a:xfrm>
            <a:off x="6516216" y="5877272"/>
            <a:ext cx="2448272" cy="584775"/>
          </a:xfrm>
          <a:prstGeom prst="rect">
            <a:avLst/>
          </a:prstGeom>
          <a:noFill/>
        </p:spPr>
        <p:txBody>
          <a:bodyPr wrap="square" rtlCol="0">
            <a:spAutoFit/>
          </a:bodyPr>
          <a:lstStyle/>
          <a:p>
            <a:pPr marL="216000" indent="-216000"/>
            <a:r>
              <a:rPr kumimoji="1" lang="ja-JP" altLang="en-US" sz="1600" smtClean="0">
                <a:latin typeface="ＭＳ 明朝" pitchFamily="17" charset="-128"/>
                <a:ea typeface="ＭＳ 明朝" pitchFamily="17" charset="-128"/>
              </a:rPr>
              <a:t>②研修（市民後見人養成研修の実施）</a:t>
            </a:r>
            <a:endParaRPr kumimoji="1" lang="ja-JP" altLang="en-US" sz="1600">
              <a:latin typeface="ＭＳ 明朝" pitchFamily="17" charset="-128"/>
              <a:ea typeface="ＭＳ 明朝" pitchFamily="17" charset="-128"/>
            </a:endParaRPr>
          </a:p>
        </p:txBody>
      </p:sp>
      <p:cxnSp>
        <p:nvCxnSpPr>
          <p:cNvPr id="19" name="直線矢印コネクタ 18"/>
          <p:cNvCxnSpPr/>
          <p:nvPr/>
        </p:nvCxnSpPr>
        <p:spPr>
          <a:xfrm flipV="1">
            <a:off x="3347864" y="5445224"/>
            <a:ext cx="0" cy="28803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338338" y="5728493"/>
            <a:ext cx="3168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987824" y="5733256"/>
            <a:ext cx="3456384" cy="338554"/>
          </a:xfrm>
          <a:prstGeom prst="rect">
            <a:avLst/>
          </a:prstGeom>
          <a:noFill/>
        </p:spPr>
        <p:txBody>
          <a:bodyPr wrap="square" rtlCol="0">
            <a:spAutoFit/>
          </a:bodyPr>
          <a:lstStyle/>
          <a:p>
            <a:r>
              <a:rPr kumimoji="1" lang="ja-JP" altLang="en-US" sz="1600" smtClean="0">
                <a:latin typeface="ＭＳ Ｐ明朝" pitchFamily="18" charset="-128"/>
                <a:ea typeface="ＭＳ Ｐ明朝" pitchFamily="18" charset="-128"/>
              </a:rPr>
              <a:t>⑥支援（専門職による相談等の支援）</a:t>
            </a:r>
            <a:endParaRPr kumimoji="1" lang="ja-JP" altLang="en-US" sz="1600">
              <a:latin typeface="ＭＳ Ｐ明朝" pitchFamily="18" charset="-128"/>
              <a:ea typeface="ＭＳ Ｐ明朝" pitchFamily="18" charset="-128"/>
            </a:endParaRPr>
          </a:p>
        </p:txBody>
      </p:sp>
      <p:cxnSp>
        <p:nvCxnSpPr>
          <p:cNvPr id="26" name="直線コネクタ 25"/>
          <p:cNvCxnSpPr/>
          <p:nvPr/>
        </p:nvCxnSpPr>
        <p:spPr>
          <a:xfrm>
            <a:off x="5236114" y="1124744"/>
            <a:ext cx="3384376" cy="324036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220072" y="1484784"/>
            <a:ext cx="2016224" cy="288032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1691680" y="3140968"/>
            <a:ext cx="1080120" cy="10081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5" idx="1"/>
          </p:cNvCxnSpPr>
          <p:nvPr/>
        </p:nvCxnSpPr>
        <p:spPr>
          <a:xfrm flipH="1">
            <a:off x="827584" y="1232756"/>
            <a:ext cx="2520280" cy="29163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rot="2622443">
            <a:off x="6349482" y="2213001"/>
            <a:ext cx="1008112" cy="338554"/>
          </a:xfrm>
          <a:prstGeom prst="rect">
            <a:avLst/>
          </a:prstGeom>
          <a:noFill/>
        </p:spPr>
        <p:txBody>
          <a:bodyPr wrap="square" rtlCol="0">
            <a:spAutoFit/>
          </a:bodyPr>
          <a:lstStyle/>
          <a:p>
            <a:r>
              <a:rPr lang="ja-JP" altLang="en-US" sz="1600" smtClean="0">
                <a:latin typeface="ＭＳ Ｐ明朝" pitchFamily="18" charset="-128"/>
                <a:ea typeface="ＭＳ Ｐ明朝" pitchFamily="18" charset="-128"/>
              </a:rPr>
              <a:t>①　委託</a:t>
            </a:r>
            <a:endParaRPr kumimoji="1" lang="ja-JP" altLang="en-US" sz="1600">
              <a:latin typeface="ＭＳ Ｐ明朝" pitchFamily="18" charset="-128"/>
              <a:ea typeface="ＭＳ Ｐ明朝" pitchFamily="18" charset="-128"/>
            </a:endParaRPr>
          </a:p>
        </p:txBody>
      </p:sp>
      <p:sp>
        <p:nvSpPr>
          <p:cNvPr id="35" name="テキスト ボックス 34"/>
          <p:cNvSpPr txBox="1"/>
          <p:nvPr/>
        </p:nvSpPr>
        <p:spPr>
          <a:xfrm rot="3300000">
            <a:off x="5252411" y="3350053"/>
            <a:ext cx="2088232" cy="584775"/>
          </a:xfrm>
          <a:prstGeom prst="rect">
            <a:avLst/>
          </a:prstGeom>
          <a:noFill/>
        </p:spPr>
        <p:txBody>
          <a:bodyPr wrap="square" rtlCol="0">
            <a:spAutoFit/>
          </a:bodyPr>
          <a:lstStyle/>
          <a:p>
            <a:pPr marL="216000" indent="-216000"/>
            <a:r>
              <a:rPr kumimoji="1" lang="ja-JP" altLang="en-US" sz="1600" smtClean="0">
                <a:latin typeface="ＭＳ Ｐ明朝" pitchFamily="18" charset="-128"/>
                <a:ea typeface="ＭＳ Ｐ明朝" pitchFamily="18" charset="-128"/>
              </a:rPr>
              <a:t>③登録（研修修了者の名簿送付）</a:t>
            </a:r>
            <a:endParaRPr kumimoji="1" lang="ja-JP" altLang="en-US" sz="1600">
              <a:latin typeface="ＭＳ Ｐ明朝" pitchFamily="18" charset="-128"/>
              <a:ea typeface="ＭＳ Ｐ明朝" pitchFamily="18" charset="-128"/>
            </a:endParaRPr>
          </a:p>
        </p:txBody>
      </p:sp>
      <p:sp>
        <p:nvSpPr>
          <p:cNvPr id="36" name="テキスト ボックス 35"/>
          <p:cNvSpPr txBox="1"/>
          <p:nvPr/>
        </p:nvSpPr>
        <p:spPr>
          <a:xfrm rot="18690954">
            <a:off x="933144" y="2239791"/>
            <a:ext cx="2232248" cy="338554"/>
          </a:xfrm>
          <a:prstGeom prst="rect">
            <a:avLst/>
          </a:prstGeom>
          <a:noFill/>
        </p:spPr>
        <p:txBody>
          <a:bodyPr wrap="square" rtlCol="0">
            <a:spAutoFit/>
          </a:bodyPr>
          <a:lstStyle/>
          <a:p>
            <a:r>
              <a:rPr kumimoji="1" lang="ja-JP" altLang="en-US" sz="1600" smtClean="0">
                <a:latin typeface="ＭＳ Ｐ明朝" pitchFamily="18" charset="-128"/>
                <a:ea typeface="ＭＳ Ｐ明朝" pitchFamily="18" charset="-128"/>
              </a:rPr>
              <a:t>④推薦（候補者の推薦）</a:t>
            </a:r>
            <a:endParaRPr kumimoji="1" lang="ja-JP" altLang="en-US" sz="1600">
              <a:latin typeface="ＭＳ Ｐ明朝" pitchFamily="18" charset="-128"/>
              <a:ea typeface="ＭＳ Ｐ明朝" pitchFamily="18" charset="-128"/>
            </a:endParaRPr>
          </a:p>
        </p:txBody>
      </p:sp>
      <p:sp>
        <p:nvSpPr>
          <p:cNvPr id="37" name="テキスト ボックス 36"/>
          <p:cNvSpPr txBox="1"/>
          <p:nvPr/>
        </p:nvSpPr>
        <p:spPr>
          <a:xfrm rot="19020000">
            <a:off x="1282688" y="3051113"/>
            <a:ext cx="1656184" cy="584775"/>
          </a:xfrm>
          <a:prstGeom prst="rect">
            <a:avLst/>
          </a:prstGeom>
          <a:noFill/>
        </p:spPr>
        <p:txBody>
          <a:bodyPr wrap="square" rtlCol="0">
            <a:spAutoFit/>
          </a:bodyPr>
          <a:lstStyle/>
          <a:p>
            <a:pPr marL="216000" indent="-216000"/>
            <a:r>
              <a:rPr kumimoji="1" lang="ja-JP" altLang="en-US" sz="1600" smtClean="0">
                <a:latin typeface="ＭＳ Ｐ明朝" pitchFamily="18" charset="-128"/>
                <a:ea typeface="ＭＳ Ｐ明朝" pitchFamily="18" charset="-128"/>
              </a:rPr>
              <a:t>⑤市民後見人の選任</a:t>
            </a:r>
            <a:endParaRPr kumimoji="1" lang="ja-JP" altLang="en-US" sz="1600">
              <a:latin typeface="ＭＳ Ｐ明朝" pitchFamily="18" charset="-128"/>
              <a:ea typeface="ＭＳ Ｐ明朝" pitchFamily="18" charset="-128"/>
            </a:endParaRPr>
          </a:p>
        </p:txBody>
      </p:sp>
      <p:sp>
        <p:nvSpPr>
          <p:cNvPr id="24" name="テキスト ボックス 23"/>
          <p:cNvSpPr txBox="1"/>
          <p:nvPr/>
        </p:nvSpPr>
        <p:spPr>
          <a:xfrm>
            <a:off x="6876256" y="6536377"/>
            <a:ext cx="1656184" cy="276999"/>
          </a:xfrm>
          <a:prstGeom prst="rect">
            <a:avLst/>
          </a:prstGeom>
          <a:noFill/>
        </p:spPr>
        <p:txBody>
          <a:bodyPr wrap="square" rtlCol="0">
            <a:spAutoFit/>
          </a:bodyPr>
          <a:lstStyle/>
          <a:p>
            <a:r>
              <a:rPr lang="ja-JP" altLang="en-US" sz="1200" smtClean="0"/>
              <a:t>（</a:t>
            </a:r>
            <a:r>
              <a:rPr kumimoji="1" lang="ja-JP" altLang="en-US" sz="1200" smtClean="0"/>
              <a:t>厚生労働省ＨＰより）</a:t>
            </a:r>
            <a:endParaRPr kumimoji="1" lang="ja-JP" altLang="en-US" sz="1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5D9A969-E3F8-4E0B-BE9E-0B6174B58000}" type="slidenum">
              <a:rPr kumimoji="1" lang="ja-JP" altLang="en-US" smtClean="0"/>
              <a:pPr/>
              <a:t>18</a:t>
            </a:fld>
            <a:endParaRPr kumimoji="1" lang="ja-JP" altLang="en-US"/>
          </a:p>
        </p:txBody>
      </p:sp>
      <p:sp>
        <p:nvSpPr>
          <p:cNvPr id="3" name="テキスト ボックス 2"/>
          <p:cNvSpPr txBox="1"/>
          <p:nvPr/>
        </p:nvSpPr>
        <p:spPr>
          <a:xfrm>
            <a:off x="179512" y="46442"/>
            <a:ext cx="8712968" cy="502238"/>
          </a:xfrm>
          <a:prstGeom prst="rect">
            <a:avLst/>
          </a:prstGeom>
          <a:solidFill>
            <a:schemeClr val="bg1"/>
          </a:solidFill>
          <a:ln>
            <a:noFill/>
          </a:ln>
          <a:effectLst/>
        </p:spPr>
        <p:txBody>
          <a:bodyPr wrap="square" tIns="0" bIns="0" rtlCol="0" anchor="ctr" anchorCtr="0">
            <a:noAutofit/>
          </a:bodyPr>
          <a:lstStyle/>
          <a:p>
            <a:pPr algn="ctr"/>
            <a:r>
              <a:rPr kumimoji="1" lang="ja-JP" altLang="en-US" sz="2800" b="1" smtClean="0">
                <a:latin typeface="ＭＳ Ｐ明朝" pitchFamily="18" charset="-128"/>
                <a:ea typeface="ＭＳ Ｐ明朝" pitchFamily="18" charset="-128"/>
              </a:rPr>
              <a:t>市民後見への期待と課題</a:t>
            </a:r>
            <a:endParaRPr kumimoji="1" lang="ja-JP" altLang="en-US" sz="2800" b="1">
              <a:latin typeface="ＭＳ Ｐ明朝" pitchFamily="18" charset="-128"/>
              <a:ea typeface="ＭＳ Ｐ明朝" pitchFamily="18" charset="-128"/>
            </a:endParaRPr>
          </a:p>
        </p:txBody>
      </p:sp>
      <p:pic>
        <p:nvPicPr>
          <p:cNvPr id="4"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5" name="角丸四角形 4"/>
          <p:cNvSpPr/>
          <p:nvPr/>
        </p:nvSpPr>
        <p:spPr>
          <a:xfrm>
            <a:off x="179512" y="908720"/>
            <a:ext cx="2736304"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smtClean="0">
                <a:solidFill>
                  <a:schemeClr val="tx1"/>
                </a:solidFill>
              </a:rPr>
              <a:t>市民後見の意義</a:t>
            </a:r>
            <a:endParaRPr kumimoji="1" lang="ja-JP" altLang="en-US" sz="2400">
              <a:solidFill>
                <a:schemeClr val="tx1"/>
              </a:solidFill>
            </a:endParaRPr>
          </a:p>
        </p:txBody>
      </p:sp>
      <p:sp>
        <p:nvSpPr>
          <p:cNvPr id="6" name="テキスト ボックス 5"/>
          <p:cNvSpPr txBox="1"/>
          <p:nvPr/>
        </p:nvSpPr>
        <p:spPr>
          <a:xfrm>
            <a:off x="899592" y="1556792"/>
            <a:ext cx="7416824" cy="400110"/>
          </a:xfrm>
          <a:prstGeom prst="rect">
            <a:avLst/>
          </a:prstGeom>
          <a:noFill/>
        </p:spPr>
        <p:txBody>
          <a:bodyPr wrap="square" rtlCol="0">
            <a:spAutoFit/>
          </a:bodyPr>
          <a:lstStyle/>
          <a:p>
            <a:r>
              <a:rPr kumimoji="1" lang="ja-JP" altLang="en-US" sz="2000" smtClean="0">
                <a:latin typeface="ＭＳ Ｐ明朝" pitchFamily="18" charset="-128"/>
                <a:ea typeface="ＭＳ Ｐ明朝" pitchFamily="18" charset="-128"/>
              </a:rPr>
              <a:t>本人に寄り添い、丁寧かつ手厚い見守りが期待できる</a:t>
            </a:r>
            <a:endParaRPr kumimoji="1" lang="ja-JP" altLang="en-US" sz="2000">
              <a:latin typeface="ＭＳ Ｐ明朝" pitchFamily="18" charset="-128"/>
              <a:ea typeface="ＭＳ Ｐ明朝" pitchFamily="18" charset="-128"/>
            </a:endParaRPr>
          </a:p>
        </p:txBody>
      </p:sp>
      <p:sp>
        <p:nvSpPr>
          <p:cNvPr id="7" name="テキスト ボックス 6"/>
          <p:cNvSpPr txBox="1"/>
          <p:nvPr/>
        </p:nvSpPr>
        <p:spPr>
          <a:xfrm>
            <a:off x="899592" y="2060848"/>
            <a:ext cx="7416824" cy="400110"/>
          </a:xfrm>
          <a:prstGeom prst="rect">
            <a:avLst/>
          </a:prstGeom>
          <a:noFill/>
        </p:spPr>
        <p:txBody>
          <a:bodyPr wrap="square" rtlCol="0">
            <a:spAutoFit/>
          </a:bodyPr>
          <a:lstStyle/>
          <a:p>
            <a:r>
              <a:rPr kumimoji="1" lang="ja-JP" altLang="en-US" sz="2000" smtClean="0">
                <a:latin typeface="ＭＳ Ｐ明朝" pitchFamily="18" charset="-128"/>
                <a:ea typeface="ＭＳ Ｐ明朝" pitchFamily="18" charset="-128"/>
              </a:rPr>
              <a:t>市民後見人は地域の支え合いのキーパーソンとなりうる</a:t>
            </a:r>
            <a:endParaRPr kumimoji="1" lang="ja-JP" altLang="en-US" sz="2000">
              <a:latin typeface="ＭＳ Ｐ明朝" pitchFamily="18" charset="-128"/>
              <a:ea typeface="ＭＳ Ｐ明朝" pitchFamily="18" charset="-128"/>
            </a:endParaRPr>
          </a:p>
        </p:txBody>
      </p:sp>
      <p:sp>
        <p:nvSpPr>
          <p:cNvPr id="10" name="テキスト ボックス 9"/>
          <p:cNvSpPr txBox="1"/>
          <p:nvPr/>
        </p:nvSpPr>
        <p:spPr>
          <a:xfrm>
            <a:off x="899592" y="2555612"/>
            <a:ext cx="7416824" cy="400110"/>
          </a:xfrm>
          <a:prstGeom prst="rect">
            <a:avLst/>
          </a:prstGeom>
          <a:noFill/>
        </p:spPr>
        <p:txBody>
          <a:bodyPr wrap="square" rtlCol="0">
            <a:spAutoFit/>
          </a:bodyPr>
          <a:lstStyle/>
          <a:p>
            <a:r>
              <a:rPr kumimoji="1" lang="ja-JP" altLang="en-US" sz="2000" smtClean="0">
                <a:latin typeface="ＭＳ Ｐ明朝" pitchFamily="18" charset="-128"/>
                <a:ea typeface="ＭＳ Ｐ明朝" pitchFamily="18" charset="-128"/>
              </a:rPr>
              <a:t>社会貢献活動を通じての支援者側の喜び、生き甲斐を生む</a:t>
            </a:r>
            <a:endParaRPr kumimoji="1" lang="ja-JP" altLang="en-US" sz="2000">
              <a:latin typeface="ＭＳ Ｐ明朝" pitchFamily="18" charset="-128"/>
              <a:ea typeface="ＭＳ Ｐ明朝" pitchFamily="18" charset="-128"/>
            </a:endParaRPr>
          </a:p>
        </p:txBody>
      </p:sp>
      <p:pic>
        <p:nvPicPr>
          <p:cNvPr id="34818" name="Picture 2"/>
          <p:cNvPicPr>
            <a:picLocks noChangeAspect="1" noChangeArrowheads="1"/>
          </p:cNvPicPr>
          <p:nvPr/>
        </p:nvPicPr>
        <p:blipFill>
          <a:blip r:embed="rId3" cstate="print"/>
          <a:srcRect/>
          <a:stretch>
            <a:fillRect/>
          </a:stretch>
        </p:blipFill>
        <p:spPr bwMode="auto">
          <a:xfrm>
            <a:off x="683567" y="1615458"/>
            <a:ext cx="252000" cy="252000"/>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683567" y="2119514"/>
            <a:ext cx="252000" cy="2520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683567" y="2614278"/>
            <a:ext cx="252000" cy="252000"/>
          </a:xfrm>
          <a:prstGeom prst="rect">
            <a:avLst/>
          </a:prstGeom>
          <a:noFill/>
          <a:ln w="9525">
            <a:noFill/>
            <a:miter lim="800000"/>
            <a:headEnd/>
            <a:tailEnd/>
          </a:ln>
          <a:effectLst/>
        </p:spPr>
      </p:pic>
      <p:sp>
        <p:nvSpPr>
          <p:cNvPr id="14" name="角丸四角形 13"/>
          <p:cNvSpPr/>
          <p:nvPr/>
        </p:nvSpPr>
        <p:spPr>
          <a:xfrm>
            <a:off x="179512" y="3284984"/>
            <a:ext cx="2736304"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smtClean="0">
                <a:solidFill>
                  <a:schemeClr val="tx1"/>
                </a:solidFill>
              </a:rPr>
              <a:t>市民後見の課題</a:t>
            </a:r>
            <a:endParaRPr kumimoji="1" lang="ja-JP" altLang="en-US" sz="2400">
              <a:solidFill>
                <a:schemeClr val="tx1"/>
              </a:solidFill>
            </a:endParaRPr>
          </a:p>
        </p:txBody>
      </p:sp>
      <p:pic>
        <p:nvPicPr>
          <p:cNvPr id="15" name="Picture 2"/>
          <p:cNvPicPr>
            <a:picLocks noChangeAspect="1" noChangeArrowheads="1"/>
          </p:cNvPicPr>
          <p:nvPr/>
        </p:nvPicPr>
        <p:blipFill>
          <a:blip r:embed="rId3" cstate="print"/>
          <a:srcRect/>
          <a:stretch>
            <a:fillRect/>
          </a:stretch>
        </p:blipFill>
        <p:spPr bwMode="auto">
          <a:xfrm>
            <a:off x="683568" y="3978380"/>
            <a:ext cx="252000" cy="252000"/>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a:off x="683568" y="4493582"/>
            <a:ext cx="252000" cy="252000"/>
          </a:xfrm>
          <a:prstGeom prst="rect">
            <a:avLst/>
          </a:prstGeom>
          <a:noFill/>
          <a:ln w="9525">
            <a:noFill/>
            <a:miter lim="800000"/>
            <a:headEnd/>
            <a:tailEnd/>
          </a:ln>
          <a:effectLst/>
        </p:spPr>
      </p:pic>
      <p:pic>
        <p:nvPicPr>
          <p:cNvPr id="17" name="Picture 2"/>
          <p:cNvPicPr>
            <a:picLocks noChangeAspect="1" noChangeArrowheads="1"/>
          </p:cNvPicPr>
          <p:nvPr/>
        </p:nvPicPr>
        <p:blipFill>
          <a:blip r:embed="rId3" cstate="print"/>
          <a:srcRect/>
          <a:stretch>
            <a:fillRect/>
          </a:stretch>
        </p:blipFill>
        <p:spPr bwMode="auto">
          <a:xfrm>
            <a:off x="683568" y="4975153"/>
            <a:ext cx="252000" cy="252000"/>
          </a:xfrm>
          <a:prstGeom prst="rect">
            <a:avLst/>
          </a:prstGeom>
          <a:noFill/>
          <a:ln w="9525">
            <a:noFill/>
            <a:miter lim="800000"/>
            <a:headEnd/>
            <a:tailEnd/>
          </a:ln>
          <a:effectLst/>
        </p:spPr>
      </p:pic>
      <p:sp>
        <p:nvSpPr>
          <p:cNvPr id="18" name="正方形/長方形 17"/>
          <p:cNvSpPr/>
          <p:nvPr/>
        </p:nvSpPr>
        <p:spPr>
          <a:xfrm>
            <a:off x="982302" y="3923764"/>
            <a:ext cx="4288353" cy="400110"/>
          </a:xfrm>
          <a:prstGeom prst="rect">
            <a:avLst/>
          </a:prstGeom>
        </p:spPr>
        <p:txBody>
          <a:bodyPr wrap="none">
            <a:spAutoFit/>
          </a:bodyPr>
          <a:lstStyle/>
          <a:p>
            <a:r>
              <a:rPr lang="ja-JP" altLang="ja-JP" sz="2000" smtClean="0">
                <a:latin typeface="ＭＳ 明朝" pitchFamily="17" charset="-128"/>
                <a:ea typeface="ＭＳ 明朝" pitchFamily="17" charset="-128"/>
              </a:rPr>
              <a:t>適切な養成研修のプログラムの確立</a:t>
            </a:r>
            <a:endParaRPr lang="ja-JP" altLang="en-US" sz="2000">
              <a:latin typeface="ＭＳ 明朝" pitchFamily="17" charset="-128"/>
              <a:ea typeface="ＭＳ 明朝" pitchFamily="17" charset="-128"/>
            </a:endParaRPr>
          </a:p>
        </p:txBody>
      </p:sp>
      <p:pic>
        <p:nvPicPr>
          <p:cNvPr id="21" name="Picture 2"/>
          <p:cNvPicPr>
            <a:picLocks noChangeAspect="1" noChangeArrowheads="1"/>
          </p:cNvPicPr>
          <p:nvPr/>
        </p:nvPicPr>
        <p:blipFill>
          <a:blip r:embed="rId3" cstate="print"/>
          <a:srcRect/>
          <a:stretch>
            <a:fillRect/>
          </a:stretch>
        </p:blipFill>
        <p:spPr bwMode="auto">
          <a:xfrm>
            <a:off x="683568" y="5490548"/>
            <a:ext cx="252000" cy="252000"/>
          </a:xfrm>
          <a:prstGeom prst="rect">
            <a:avLst/>
          </a:prstGeom>
          <a:noFill/>
          <a:ln w="9525">
            <a:noFill/>
            <a:miter lim="800000"/>
            <a:headEnd/>
            <a:tailEnd/>
          </a:ln>
          <a:effectLst/>
        </p:spPr>
      </p:pic>
      <p:sp>
        <p:nvSpPr>
          <p:cNvPr id="23" name="正方形/長方形 22"/>
          <p:cNvSpPr/>
          <p:nvPr/>
        </p:nvSpPr>
        <p:spPr>
          <a:xfrm>
            <a:off x="971600" y="4419527"/>
            <a:ext cx="2749471" cy="400110"/>
          </a:xfrm>
          <a:prstGeom prst="rect">
            <a:avLst/>
          </a:prstGeom>
        </p:spPr>
        <p:txBody>
          <a:bodyPr wrap="none">
            <a:spAutoFit/>
          </a:bodyPr>
          <a:lstStyle/>
          <a:p>
            <a:r>
              <a:rPr lang="ja-JP" altLang="ja-JP" sz="2000" smtClean="0">
                <a:latin typeface="ＭＳ 明朝" pitchFamily="17" charset="-128"/>
                <a:ea typeface="ＭＳ 明朝" pitchFamily="17" charset="-128"/>
              </a:rPr>
              <a:t>就任後の活動支援体制</a:t>
            </a:r>
            <a:endParaRPr lang="ja-JP" altLang="en-US" sz="2000">
              <a:latin typeface="ＭＳ 明朝" pitchFamily="17" charset="-128"/>
              <a:ea typeface="ＭＳ 明朝" pitchFamily="17" charset="-128"/>
            </a:endParaRPr>
          </a:p>
        </p:txBody>
      </p:sp>
      <p:sp>
        <p:nvSpPr>
          <p:cNvPr id="25" name="正方形/長方形 24"/>
          <p:cNvSpPr/>
          <p:nvPr/>
        </p:nvSpPr>
        <p:spPr>
          <a:xfrm>
            <a:off x="971600" y="4901098"/>
            <a:ext cx="3518912" cy="400110"/>
          </a:xfrm>
          <a:prstGeom prst="rect">
            <a:avLst/>
          </a:prstGeom>
        </p:spPr>
        <p:txBody>
          <a:bodyPr wrap="none">
            <a:spAutoFit/>
          </a:bodyPr>
          <a:lstStyle/>
          <a:p>
            <a:r>
              <a:rPr lang="ja-JP" altLang="ja-JP" sz="2000" smtClean="0">
                <a:latin typeface="ＭＳ 明朝" pitchFamily="17" charset="-128"/>
                <a:ea typeface="ＭＳ 明朝" pitchFamily="17" charset="-128"/>
              </a:rPr>
              <a:t>事案の困難化リスクへの対応</a:t>
            </a:r>
            <a:endParaRPr lang="ja-JP" altLang="en-US" sz="2000">
              <a:latin typeface="ＭＳ 明朝" pitchFamily="17" charset="-128"/>
              <a:ea typeface="ＭＳ 明朝" pitchFamily="17" charset="-128"/>
            </a:endParaRPr>
          </a:p>
        </p:txBody>
      </p:sp>
      <p:sp>
        <p:nvSpPr>
          <p:cNvPr id="26" name="テキスト ボックス 25"/>
          <p:cNvSpPr txBox="1"/>
          <p:nvPr/>
        </p:nvSpPr>
        <p:spPr>
          <a:xfrm>
            <a:off x="7596336" y="5805264"/>
            <a:ext cx="432048" cy="400110"/>
          </a:xfrm>
          <a:prstGeom prst="rect">
            <a:avLst/>
          </a:prstGeom>
          <a:noFill/>
        </p:spPr>
        <p:txBody>
          <a:bodyPr wrap="square" rtlCol="0">
            <a:spAutoFit/>
          </a:bodyPr>
          <a:lstStyle/>
          <a:p>
            <a:r>
              <a:rPr kumimoji="1" lang="ja-JP" altLang="en-US" sz="2000" smtClean="0">
                <a:latin typeface="ＭＳ 明朝" pitchFamily="17" charset="-128"/>
                <a:ea typeface="ＭＳ 明朝" pitchFamily="17" charset="-128"/>
              </a:rPr>
              <a:t>等</a:t>
            </a:r>
            <a:endParaRPr kumimoji="1" lang="ja-JP" altLang="en-US" sz="2000">
              <a:latin typeface="ＭＳ 明朝" pitchFamily="17" charset="-128"/>
              <a:ea typeface="ＭＳ 明朝" pitchFamily="17" charset="-128"/>
            </a:endParaRPr>
          </a:p>
        </p:txBody>
      </p:sp>
      <p:sp>
        <p:nvSpPr>
          <p:cNvPr id="27" name="正方形/長方形 26"/>
          <p:cNvSpPr/>
          <p:nvPr/>
        </p:nvSpPr>
        <p:spPr>
          <a:xfrm>
            <a:off x="971600" y="5405154"/>
            <a:ext cx="3262432" cy="400110"/>
          </a:xfrm>
          <a:prstGeom prst="rect">
            <a:avLst/>
          </a:prstGeom>
        </p:spPr>
        <p:txBody>
          <a:bodyPr wrap="none">
            <a:spAutoFit/>
          </a:bodyPr>
          <a:lstStyle/>
          <a:p>
            <a:r>
              <a:rPr lang="ja-JP" altLang="en-US" sz="2000" smtClean="0">
                <a:latin typeface="ＭＳ 明朝" pitchFamily="17" charset="-128"/>
                <a:ea typeface="ＭＳ 明朝" pitchFamily="17" charset="-128"/>
              </a:rPr>
              <a:t>市民後見人の報酬の在り方</a:t>
            </a:r>
            <a:endParaRPr lang="ja-JP" altLang="en-US" sz="2000">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6442"/>
            <a:ext cx="8712968" cy="502238"/>
          </a:xfrm>
          <a:prstGeom prst="rect">
            <a:avLst/>
          </a:prstGeom>
          <a:solidFill>
            <a:schemeClr val="bg1"/>
          </a:solidFill>
          <a:ln>
            <a:noFill/>
          </a:ln>
          <a:effectLst/>
        </p:spPr>
        <p:txBody>
          <a:bodyPr wrap="square" tIns="0" bIns="0" rtlCol="0" anchor="ctr" anchorCtr="0">
            <a:noAutofit/>
          </a:bodyPr>
          <a:lstStyle/>
          <a:p>
            <a:pPr algn="ctr"/>
            <a:r>
              <a:rPr kumimoji="1" lang="ja-JP" altLang="en-US" sz="2800" b="1" smtClean="0">
                <a:latin typeface="ＭＳ Ｐ明朝" pitchFamily="18" charset="-128"/>
                <a:ea typeface="ＭＳ Ｐ明朝" pitchFamily="18" charset="-128"/>
              </a:rPr>
              <a:t>市民後見に向けて行政の取組み</a:t>
            </a:r>
            <a:endParaRPr kumimoji="1" lang="ja-JP" altLang="en-US" sz="2800" b="1">
              <a:latin typeface="ＭＳ Ｐ明朝" pitchFamily="18" charset="-128"/>
              <a:ea typeface="ＭＳ Ｐ明朝" pitchFamily="18" charset="-128"/>
            </a:endParaRPr>
          </a:p>
        </p:txBody>
      </p:sp>
      <p:sp>
        <p:nvSpPr>
          <p:cNvPr id="3" name="角丸四角形 2"/>
          <p:cNvSpPr/>
          <p:nvPr/>
        </p:nvSpPr>
        <p:spPr>
          <a:xfrm>
            <a:off x="144016" y="908720"/>
            <a:ext cx="3203848"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rPr>
              <a:t>佐倉市地域福祉計画</a:t>
            </a:r>
            <a:endParaRPr kumimoji="1" lang="ja-JP" altLang="en-US" sz="2000">
              <a:solidFill>
                <a:schemeClr val="tx1"/>
              </a:solidFill>
            </a:endParaRPr>
          </a:p>
        </p:txBody>
      </p:sp>
      <p:sp>
        <p:nvSpPr>
          <p:cNvPr id="28674" name="AutoShape 2"/>
          <p:cNvSpPr>
            <a:spLocks noChangeArrowheads="1"/>
          </p:cNvSpPr>
          <p:nvPr/>
        </p:nvSpPr>
        <p:spPr bwMode="auto">
          <a:xfrm>
            <a:off x="539552" y="1546796"/>
            <a:ext cx="8280920" cy="2458268"/>
          </a:xfrm>
          <a:prstGeom prst="roundRect">
            <a:avLst>
              <a:gd name="adj" fmla="val 4167"/>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74295" tIns="8890" rIns="74295" bIns="8890" numCol="1" anchor="ctr" anchorCtr="0" compatLnSpc="1">
            <a:prstTxWarp prst="textNoShape">
              <a:avLst/>
            </a:prstTxWarp>
          </a:bodyPr>
          <a:lstStyle/>
          <a:p>
            <a:pPr marL="0" marR="0" lvl="1" algn="just" defTabSz="914400" rtl="0" eaLnBrk="1" fontAlgn="base" latinLnBrk="0" hangingPunct="1">
              <a:lnSpc>
                <a:spcPct val="100000"/>
              </a:lnSpc>
              <a:spcBef>
                <a:spcPct val="0"/>
              </a:spcBef>
              <a:spcAft>
                <a:spcPct val="0"/>
              </a:spcAft>
              <a:buClrTx/>
              <a:buSzTx/>
              <a:buFontTx/>
              <a:buNone/>
              <a:tabLst/>
            </a:pPr>
            <a:r>
              <a:rPr kumimoji="1" lang="en-US" altLang="ja-JP" sz="160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160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第二次佐倉市地域福祉計画</a:t>
            </a:r>
            <a:r>
              <a:rPr kumimoji="1" lang="en-US" altLang="ja-JP" sz="160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14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（抜粋）</a:t>
            </a:r>
            <a:endParaRPr kumimoji="1" lang="ja-JP" altLang="en-US" sz="1400" b="1"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endParaRPr>
          </a:p>
          <a:p>
            <a:pPr marL="0" marR="0" lvl="2"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　</a:t>
            </a:r>
          </a:p>
          <a:p>
            <a:pPr marL="185738" marR="0" lvl="1"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第４章 ４－３</a:t>
            </a:r>
            <a:r>
              <a:rPr kumimoji="1" lang="en-US" altLang="ja-JP"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(1)</a:t>
            </a: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成年後見制度の利用促進</a:t>
            </a:r>
          </a:p>
          <a:p>
            <a:pPr marL="542925" marR="0" lvl="4"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①</a:t>
            </a:r>
            <a:r>
              <a:rPr kumimoji="1" lang="en-US" altLang="ja-JP"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仮称</a:t>
            </a:r>
            <a:r>
              <a:rPr kumimoji="1" lang="en-US" altLang="ja-JP"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成年後見支援センターを設置します</a:t>
            </a:r>
          </a:p>
          <a:p>
            <a:pPr marL="898525" marR="0" lvl="4" indent="-21600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・認知症高齢者や知的障害・精神障害などにより判断能力が不十分な方々が不利益を被らないためのしくみづくりや関係機関との連携を円滑に進めるため</a:t>
            </a:r>
            <a:r>
              <a:rPr kumimoji="1" lang="en-US" altLang="ja-JP"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仮称</a:t>
            </a:r>
            <a:r>
              <a:rPr kumimoji="1" lang="en-US" altLang="ja-JP"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600" b="0" i="0" u="none" strike="noStrike" cap="none" normalizeH="0" baseline="0" smtClean="0">
                <a:ln>
                  <a:noFill/>
                </a:ln>
                <a:solidFill>
                  <a:srgbClr val="FF0000"/>
                </a:solidFill>
                <a:effectLst/>
                <a:latin typeface="ＭＳ 明朝" pitchFamily="17" charset="-128"/>
                <a:ea typeface="ＭＳ 明朝" pitchFamily="17" charset="-128"/>
                <a:cs typeface="ＭＳ Ｐゴシック" pitchFamily="50" charset="-128"/>
              </a:rPr>
              <a:t>成年後見支援センター</a:t>
            </a: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を設置します。</a:t>
            </a:r>
          </a:p>
          <a:p>
            <a:pPr marL="900000" marR="0" lvl="4" indent="-21600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600" b="0" i="0" u="none" strike="noStrike" cap="none" normalizeH="0" baseline="0" smtClean="0">
                <a:ln>
                  <a:noFill/>
                </a:ln>
                <a:solidFill>
                  <a:srgbClr val="FF0000"/>
                </a:solidFill>
                <a:effectLst/>
                <a:latin typeface="ＭＳ 明朝" pitchFamily="17" charset="-128"/>
                <a:ea typeface="ＭＳ 明朝" pitchFamily="17" charset="-128"/>
                <a:cs typeface="ＭＳ Ｐゴシック" pitchFamily="50" charset="-128"/>
              </a:rPr>
              <a:t>後見人の支援</a:t>
            </a: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を行い、</a:t>
            </a:r>
            <a:r>
              <a:rPr kumimoji="1" lang="ja-JP" altLang="en-US" sz="1600" b="0" i="0" u="none" strike="noStrike" cap="none" normalizeH="0" baseline="0" smtClean="0">
                <a:ln>
                  <a:noFill/>
                </a:ln>
                <a:solidFill>
                  <a:srgbClr val="FF0000"/>
                </a:solidFill>
                <a:effectLst/>
                <a:latin typeface="ＭＳ 明朝" pitchFamily="17" charset="-128"/>
                <a:ea typeface="ＭＳ 明朝" pitchFamily="17" charset="-128"/>
                <a:cs typeface="ＭＳ Ｐゴシック" pitchFamily="50" charset="-128"/>
              </a:rPr>
              <a:t>担い手の確保</a:t>
            </a: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を図ります。</a:t>
            </a:r>
          </a:p>
          <a:p>
            <a:pPr marL="900000" marR="0" lvl="4" indent="-21600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600" b="0" i="0" u="none" strike="noStrike" cap="none" normalizeH="0" baseline="0" smtClean="0">
                <a:ln>
                  <a:noFill/>
                </a:ln>
                <a:solidFill>
                  <a:srgbClr val="FF0000"/>
                </a:solidFill>
                <a:effectLst/>
                <a:latin typeface="ＭＳ 明朝" pitchFamily="17" charset="-128"/>
                <a:ea typeface="ＭＳ 明朝" pitchFamily="17" charset="-128"/>
                <a:cs typeface="ＭＳ Ｐゴシック" pitchFamily="50" charset="-128"/>
              </a:rPr>
              <a:t>市民後見人の養成</a:t>
            </a:r>
            <a:r>
              <a:rPr kumimoji="1" lang="ja-JP" altLang="en-US"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rPr>
              <a:t>を行い、後見制度を身近なものにします。</a:t>
            </a:r>
            <a:endParaRPr kumimoji="1" lang="ja-JP" sz="1600" b="0" i="0" u="none" strike="noStrike" cap="none" normalizeH="0" baseline="0" smtClean="0">
              <a:ln>
                <a:noFill/>
              </a:ln>
              <a:solidFill>
                <a:schemeClr val="tx1"/>
              </a:solidFill>
              <a:effectLst/>
              <a:latin typeface="ＭＳ 明朝" pitchFamily="17" charset="-128"/>
              <a:ea typeface="ＭＳ 明朝" pitchFamily="17" charset="-128"/>
              <a:cs typeface="ＭＳ Ｐゴシック" pitchFamily="50" charset="-128"/>
            </a:endParaRPr>
          </a:p>
        </p:txBody>
      </p:sp>
      <p:sp>
        <p:nvSpPr>
          <p:cNvPr id="5" name="角丸四角形 4"/>
          <p:cNvSpPr/>
          <p:nvPr/>
        </p:nvSpPr>
        <p:spPr>
          <a:xfrm>
            <a:off x="179512" y="4365104"/>
            <a:ext cx="3528392" cy="432048"/>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rPr>
              <a:t>老人福祉法の改正</a:t>
            </a:r>
            <a:r>
              <a:rPr lang="en-US" altLang="ja-JP" sz="1600" smtClean="0">
                <a:solidFill>
                  <a:schemeClr val="tx1"/>
                </a:solidFill>
                <a:latin typeface="ＭＳ 明朝" pitchFamily="17" charset="-128"/>
                <a:ea typeface="ＭＳ 明朝" pitchFamily="17" charset="-128"/>
              </a:rPr>
              <a:t>(H24.4</a:t>
            </a:r>
            <a:r>
              <a:rPr lang="ja-JP" altLang="en-US" sz="1600" smtClean="0">
                <a:solidFill>
                  <a:schemeClr val="tx1"/>
                </a:solidFill>
                <a:latin typeface="ＭＳ 明朝" pitchFamily="17" charset="-128"/>
                <a:ea typeface="ＭＳ 明朝" pitchFamily="17" charset="-128"/>
              </a:rPr>
              <a:t>施行</a:t>
            </a:r>
            <a:r>
              <a:rPr lang="en-US" altLang="ja-JP" sz="1600" smtClean="0">
                <a:solidFill>
                  <a:schemeClr val="tx1"/>
                </a:solidFill>
                <a:latin typeface="ＭＳ 明朝" pitchFamily="17" charset="-128"/>
                <a:ea typeface="ＭＳ 明朝" pitchFamily="17" charset="-128"/>
              </a:rPr>
              <a:t>)</a:t>
            </a:r>
            <a:endParaRPr kumimoji="1" lang="ja-JP" altLang="en-US" sz="1600">
              <a:solidFill>
                <a:schemeClr val="tx1"/>
              </a:solidFill>
              <a:latin typeface="ＭＳ 明朝" pitchFamily="17" charset="-128"/>
              <a:ea typeface="ＭＳ 明朝" pitchFamily="17" charset="-128"/>
            </a:endParaRPr>
          </a:p>
        </p:txBody>
      </p:sp>
      <p:sp>
        <p:nvSpPr>
          <p:cNvPr id="28675" name="AutoShape 3"/>
          <p:cNvSpPr>
            <a:spLocks noChangeArrowheads="1"/>
          </p:cNvSpPr>
          <p:nvPr/>
        </p:nvSpPr>
        <p:spPr bwMode="auto">
          <a:xfrm>
            <a:off x="539552" y="4941168"/>
            <a:ext cx="8280920" cy="1584176"/>
          </a:xfrm>
          <a:prstGeom prst="roundRect">
            <a:avLst>
              <a:gd name="adj" fmla="val 6204"/>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74295" tIns="8890" rIns="74295" bIns="8890" numCol="1" anchor="ctr" anchorCtr="0" compatLnSpc="1">
            <a:prstTxWarp prst="textNoShape">
              <a:avLst/>
            </a:prstTxWarp>
          </a:bodyPr>
          <a:lstStyle/>
          <a:p>
            <a:pPr marL="449263" marR="0" lvl="1" indent="-271463"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第三十二条の二</a:t>
            </a:r>
            <a:r>
              <a:rPr kumimoji="1" lang="en-US" altLang="ja-JP"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新設</a:t>
            </a:r>
            <a:r>
              <a:rPr kumimoji="1" lang="en-US" altLang="ja-JP"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t>
            </a:r>
            <a:r>
              <a:rPr kumimoji="1" lang="ja-JP" altLang="en-US"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市町村は、前条の規定による審判の請求の円滑な実施に資するよう、民法に規定する後見、保佐及び補助（以下「後見等」という。）の業務を適正に行うことができる</a:t>
            </a:r>
            <a:r>
              <a:rPr kumimoji="1" lang="ja-JP" altLang="en-US" sz="1600" b="0" i="0" u="none" strike="noStrike" cap="none" normalizeH="0" baseline="0" smtClean="0">
                <a:ln>
                  <a:noFill/>
                </a:ln>
                <a:solidFill>
                  <a:srgbClr val="FF0000"/>
                </a:solidFill>
                <a:effectLst/>
                <a:latin typeface="Century" pitchFamily="18" charset="0"/>
                <a:ea typeface="ＭＳ 明朝" pitchFamily="17" charset="-128"/>
                <a:cs typeface="ＭＳ Ｐゴシック" pitchFamily="50" charset="-128"/>
              </a:rPr>
              <a:t>人材の育成</a:t>
            </a:r>
            <a:r>
              <a:rPr kumimoji="1" lang="ja-JP" altLang="en-US"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及び活用を図るため、</a:t>
            </a:r>
            <a:r>
              <a:rPr kumimoji="1" lang="ja-JP" altLang="en-US" sz="1600" b="0" i="0" u="none" strike="noStrike" cap="none" normalizeH="0" baseline="0" smtClean="0">
                <a:ln>
                  <a:noFill/>
                </a:ln>
                <a:solidFill>
                  <a:srgbClr val="FF0000"/>
                </a:solidFill>
                <a:effectLst/>
                <a:latin typeface="Century" pitchFamily="18" charset="0"/>
                <a:ea typeface="ＭＳ 明朝" pitchFamily="17" charset="-128"/>
                <a:cs typeface="ＭＳ Ｐゴシック" pitchFamily="50" charset="-128"/>
              </a:rPr>
              <a:t>研修の実施</a:t>
            </a:r>
            <a:r>
              <a:rPr kumimoji="1" lang="ja-JP" altLang="en-US"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、後見等の業務を適正に行うことができる者の</a:t>
            </a:r>
            <a:r>
              <a:rPr kumimoji="1" lang="ja-JP" altLang="en-US" sz="1600" b="0" i="0" u="none" strike="noStrike" cap="none" normalizeH="0" baseline="0" smtClean="0">
                <a:ln>
                  <a:noFill/>
                </a:ln>
                <a:solidFill>
                  <a:srgbClr val="FF0000"/>
                </a:solidFill>
                <a:effectLst/>
                <a:latin typeface="Century" pitchFamily="18" charset="0"/>
                <a:ea typeface="ＭＳ 明朝" pitchFamily="17" charset="-128"/>
                <a:cs typeface="ＭＳ Ｐゴシック" pitchFamily="50" charset="-128"/>
              </a:rPr>
              <a:t>家庭裁判所への推薦</a:t>
            </a:r>
            <a:r>
              <a:rPr kumimoji="1" lang="ja-JP" altLang="en-US"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その他の</a:t>
            </a:r>
            <a:r>
              <a:rPr kumimoji="1" lang="ja-JP" altLang="en-US" sz="1600" b="0" i="0" u="none" strike="noStrike" cap="none" normalizeH="0" baseline="0" smtClean="0">
                <a:ln>
                  <a:noFill/>
                </a:ln>
                <a:solidFill>
                  <a:srgbClr val="FF0000"/>
                </a:solidFill>
                <a:effectLst/>
                <a:latin typeface="Century" pitchFamily="18" charset="0"/>
                <a:ea typeface="ＭＳ 明朝" pitchFamily="17" charset="-128"/>
                <a:cs typeface="ＭＳ Ｐゴシック" pitchFamily="50" charset="-128"/>
              </a:rPr>
              <a:t>必要な措置</a:t>
            </a:r>
            <a:r>
              <a:rPr kumimoji="1" lang="en-US" altLang="ja-JP" sz="1600" b="0" i="0" u="none" strike="noStrike" cap="none" normalizeH="0" baseline="30000" smtClean="0">
                <a:ln>
                  <a:noFill/>
                </a:ln>
                <a:solidFill>
                  <a:srgbClr val="FF0000"/>
                </a:solidFill>
                <a:effectLst/>
                <a:latin typeface="Century" pitchFamily="18" charset="0"/>
                <a:ea typeface="ＭＳ 明朝" pitchFamily="17" charset="-128"/>
                <a:cs typeface="ＭＳ Ｐゴシック" pitchFamily="50" charset="-128"/>
              </a:rPr>
              <a:t>(※)</a:t>
            </a:r>
            <a:r>
              <a:rPr kumimoji="1" lang="ja-JP" altLang="en-US" sz="16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を講ずるよう努めなければならない。</a:t>
            </a:r>
            <a:endParaRPr kumimoji="1" lang="ja-JP" sz="16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7"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19</a:t>
            </a:fld>
            <a:endParaRPr kumimoji="1" lang="ja-JP" altLang="en-U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10"/>
          <p:cNvSpPr>
            <a:spLocks noGrp="1"/>
          </p:cNvSpPr>
          <p:nvPr>
            <p:ph type="sldNum" sz="quarter" idx="12"/>
          </p:nvPr>
        </p:nvSpPr>
        <p:spPr>
          <a:xfrm>
            <a:off x="6758880" y="6492875"/>
            <a:ext cx="2133600" cy="365125"/>
          </a:xfrm>
        </p:spPr>
        <p:txBody>
          <a:bodyPr/>
          <a:lstStyle/>
          <a:p>
            <a:fld id="{35D9A969-E3F8-4E0B-BE9E-0B6174B58000}" type="slidenum">
              <a:rPr kumimoji="1" lang="ja-JP" altLang="en-US" sz="1800" smtClean="0"/>
              <a:pPr/>
              <a:t>2</a:t>
            </a:fld>
            <a:endParaRPr kumimoji="1" lang="ja-JP" altLang="en-US" sz="1800"/>
          </a:p>
        </p:txBody>
      </p:sp>
      <p:sp>
        <p:nvSpPr>
          <p:cNvPr id="9" name="テキスト ボックス 8"/>
          <p:cNvSpPr txBox="1"/>
          <p:nvPr/>
        </p:nvSpPr>
        <p:spPr>
          <a:xfrm>
            <a:off x="0" y="32084"/>
            <a:ext cx="3600000" cy="523220"/>
          </a:xfrm>
          <a:prstGeom prst="rect">
            <a:avLst/>
          </a:prstGeom>
          <a:noFill/>
          <a:ln>
            <a:noFill/>
          </a:ln>
          <a:effectLst/>
        </p:spPr>
        <p:txBody>
          <a:bodyPr wrap="square" rtlCol="0">
            <a:spAutoFit/>
          </a:bodyPr>
          <a:lstStyle/>
          <a:p>
            <a:pPr algn="dist"/>
            <a:r>
              <a:rPr lang="ja-JP" altLang="en-US" sz="2800" smtClean="0">
                <a:latin typeface="+mn-ea"/>
              </a:rPr>
              <a:t>成年後見制度とは</a:t>
            </a:r>
            <a:endParaRPr kumimoji="1" lang="ja-JP" altLang="en-US" sz="2800">
              <a:latin typeface="+mn-ea"/>
            </a:endParaRPr>
          </a:p>
        </p:txBody>
      </p:sp>
      <p:sp>
        <p:nvSpPr>
          <p:cNvPr id="6" name="角丸四角形 5"/>
          <p:cNvSpPr/>
          <p:nvPr/>
        </p:nvSpPr>
        <p:spPr>
          <a:xfrm>
            <a:off x="395536" y="908720"/>
            <a:ext cx="8424936" cy="5400600"/>
          </a:xfrm>
          <a:prstGeom prst="roundRect">
            <a:avLst>
              <a:gd name="adj" fmla="val 4840"/>
            </a:avLst>
          </a:prstGeom>
          <a:solidFill>
            <a:srgbClr val="FFE7FF"/>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ja-JP">
                <a:solidFill>
                  <a:schemeClr val="tx1"/>
                </a:solidFill>
                <a:latin typeface="ＭＳ 明朝" pitchFamily="17" charset="-128"/>
                <a:ea typeface="ＭＳ 明朝" pitchFamily="17" charset="-128"/>
              </a:rPr>
              <a:t>認知症、知的障害、精神障害などの理由で判断能力の不十分な方々は、不動産や預貯金などの財産を管理したり、身のまわりの世話のために介護などのサービスや施設への入所に</a:t>
            </a:r>
            <a:r>
              <a:rPr lang="ja-JP" altLang="ja-JP" sz="2000">
                <a:solidFill>
                  <a:schemeClr val="tx1"/>
                </a:solidFill>
                <a:latin typeface="ＭＳ 明朝" pitchFamily="17" charset="-128"/>
                <a:ea typeface="ＭＳ 明朝" pitchFamily="17" charset="-128"/>
              </a:rPr>
              <a:t>関する</a:t>
            </a:r>
            <a:r>
              <a:rPr lang="ja-JP" altLang="ja-JP">
                <a:solidFill>
                  <a:schemeClr val="tx1"/>
                </a:solidFill>
                <a:latin typeface="ＭＳ 明朝" pitchFamily="17" charset="-128"/>
                <a:ea typeface="ＭＳ 明朝" pitchFamily="17" charset="-128"/>
              </a:rPr>
              <a:t>契約を結んだり、遺産分割の協議をしたりする必要があっても、自分でこれらのことをするのが難しい場合があります。また、自分に不利益な契約であってもよく判断ができずに契約を結んでしまい、悪徳商法の被害にあうおそれもあります。このような判断能力の不十分な方々を保護し、支援するのが成年後見制度です。</a:t>
            </a:r>
            <a:endParaRPr kumimoji="1" lang="ja-JP" altLang="en-US">
              <a:solidFill>
                <a:schemeClr val="tx1"/>
              </a:solidFill>
              <a:latin typeface="ＭＳ 明朝" pitchFamily="17" charset="-128"/>
              <a:ea typeface="ＭＳ 明朝" pitchFamily="17" charset="-128"/>
            </a:endParaRPr>
          </a:p>
        </p:txBody>
      </p:sp>
      <p:pic>
        <p:nvPicPr>
          <p:cNvPr id="7" name="図 6"/>
          <p:cNvPicPr>
            <a:picLocks noChangeAspect="1"/>
          </p:cNvPicPr>
          <p:nvPr/>
        </p:nvPicPr>
        <p:blipFill>
          <a:blip r:embed="rId2" cstate="print"/>
          <a:srcRect/>
          <a:stretch>
            <a:fillRect/>
          </a:stretch>
        </p:blipFill>
        <p:spPr bwMode="auto">
          <a:xfrm>
            <a:off x="1835696" y="4279924"/>
            <a:ext cx="5643563" cy="1957388"/>
          </a:xfrm>
          <a:prstGeom prst="rect">
            <a:avLst/>
          </a:prstGeom>
          <a:noFill/>
          <a:ln w="9525">
            <a:noFill/>
            <a:miter lim="800000"/>
            <a:headEnd/>
            <a:tailEnd/>
          </a:ln>
        </p:spPr>
      </p:pic>
      <p:sp>
        <p:nvSpPr>
          <p:cNvPr id="8" name="テキスト ボックス 7"/>
          <p:cNvSpPr txBox="1"/>
          <p:nvPr/>
        </p:nvSpPr>
        <p:spPr>
          <a:xfrm>
            <a:off x="6876256" y="6309320"/>
            <a:ext cx="1872208" cy="307777"/>
          </a:xfrm>
          <a:prstGeom prst="rect">
            <a:avLst/>
          </a:prstGeom>
          <a:noFill/>
        </p:spPr>
        <p:txBody>
          <a:bodyPr wrap="square" rtlCol="0">
            <a:spAutoFit/>
          </a:bodyPr>
          <a:lstStyle/>
          <a:p>
            <a:pPr algn="ctr"/>
            <a:r>
              <a:rPr kumimoji="1" lang="en-US" altLang="ja-JP" sz="1400" smtClean="0">
                <a:latin typeface="ＭＳ ゴシック" pitchFamily="49" charset="-128"/>
                <a:ea typeface="ＭＳ ゴシック" pitchFamily="49" charset="-128"/>
              </a:rPr>
              <a:t>(</a:t>
            </a:r>
            <a:r>
              <a:rPr kumimoji="1" lang="ja-JP" altLang="en-US" sz="1400" smtClean="0">
                <a:latin typeface="ＭＳ ゴシック" pitchFamily="49" charset="-128"/>
                <a:ea typeface="ＭＳ ゴシック" pitchFamily="49" charset="-128"/>
              </a:rPr>
              <a:t>法務省</a:t>
            </a:r>
            <a:r>
              <a:rPr kumimoji="1" lang="en-US" altLang="ja-JP" sz="1400" smtClean="0">
                <a:latin typeface="ＭＳ ゴシック" pitchFamily="49" charset="-128"/>
                <a:ea typeface="ＭＳ ゴシック" pitchFamily="49" charset="-128"/>
              </a:rPr>
              <a:t>HP</a:t>
            </a:r>
            <a:r>
              <a:rPr kumimoji="1" lang="ja-JP" altLang="en-US" sz="1400" smtClean="0">
                <a:latin typeface="ＭＳ ゴシック" pitchFamily="49" charset="-128"/>
                <a:ea typeface="ＭＳ ゴシック" pitchFamily="49" charset="-128"/>
              </a:rPr>
              <a:t>より</a:t>
            </a:r>
            <a:r>
              <a:rPr kumimoji="1" lang="en-US" altLang="ja-JP" sz="1400" smtClean="0">
                <a:latin typeface="ＭＳ ゴシック" pitchFamily="49" charset="-128"/>
                <a:ea typeface="ＭＳ ゴシック" pitchFamily="49" charset="-128"/>
              </a:rPr>
              <a:t>)</a:t>
            </a:r>
            <a:endParaRPr kumimoji="1" lang="ja-JP" altLang="en-US" sz="1400">
              <a:latin typeface="ＭＳ ゴシック" pitchFamily="49" charset="-128"/>
              <a:ea typeface="ＭＳ ゴシック" pitchFamily="49" charset="-128"/>
            </a:endParaRPr>
          </a:p>
        </p:txBody>
      </p:sp>
      <p:pic>
        <p:nvPicPr>
          <p:cNvPr id="12290" name="Picture 2"/>
          <p:cNvPicPr>
            <a:picLocks noChangeArrowheads="1"/>
          </p:cNvPicPr>
          <p:nvPr/>
        </p:nvPicPr>
        <p:blipFill>
          <a:blip r:embed="rId3" cstate="print"/>
          <a:srcRect/>
          <a:stretch>
            <a:fillRect/>
          </a:stretch>
        </p:blipFill>
        <p:spPr bwMode="auto">
          <a:xfrm>
            <a:off x="35496" y="548680"/>
            <a:ext cx="9072000" cy="25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1806"/>
            <a:ext cx="8712968" cy="523220"/>
          </a:xfrm>
          <a:prstGeom prst="rect">
            <a:avLst/>
          </a:prstGeom>
          <a:noFill/>
          <a:ln>
            <a:noFill/>
          </a:ln>
          <a:effectLst/>
        </p:spPr>
        <p:txBody>
          <a:bodyPr wrap="square" rtlCol="0">
            <a:spAutoFit/>
          </a:bodyPr>
          <a:lstStyle/>
          <a:p>
            <a:pPr algn="ctr"/>
            <a:r>
              <a:rPr kumimoji="1" lang="ja-JP" altLang="en-US" sz="2800" b="1" smtClean="0">
                <a:latin typeface="ＭＳ Ｐ明朝" pitchFamily="18" charset="-128"/>
                <a:ea typeface="ＭＳ Ｐ明朝" pitchFamily="18" charset="-128"/>
              </a:rPr>
              <a:t>成年後見制度の基本理念</a:t>
            </a:r>
            <a:endParaRPr kumimoji="1" lang="ja-JP" altLang="en-US" sz="2800" b="1">
              <a:latin typeface="ＭＳ Ｐ明朝" pitchFamily="18" charset="-128"/>
              <a:ea typeface="ＭＳ Ｐ明朝" pitchFamily="18" charset="-128"/>
            </a:endParaRPr>
          </a:p>
        </p:txBody>
      </p:sp>
      <p:pic>
        <p:nvPicPr>
          <p:cNvPr id="3" name="rinen" descr="成年後見制度の基本理念"/>
          <p:cNvPicPr>
            <a:picLocks noChangeAspect="1"/>
          </p:cNvPicPr>
          <p:nvPr/>
        </p:nvPicPr>
        <p:blipFill>
          <a:blip r:embed="rId2" cstate="print"/>
          <a:srcRect/>
          <a:stretch>
            <a:fillRect/>
          </a:stretch>
        </p:blipFill>
        <p:spPr bwMode="auto">
          <a:xfrm>
            <a:off x="857250" y="980728"/>
            <a:ext cx="7429500" cy="3095625"/>
          </a:xfrm>
          <a:prstGeom prst="rect">
            <a:avLst/>
          </a:prstGeom>
          <a:noFill/>
          <a:ln w="9525">
            <a:noFill/>
            <a:miter lim="800000"/>
            <a:headEnd/>
            <a:tailEnd/>
          </a:ln>
        </p:spPr>
      </p:pic>
      <p:sp>
        <p:nvSpPr>
          <p:cNvPr id="4" name="テキスト ボックス 3"/>
          <p:cNvSpPr txBox="1"/>
          <p:nvPr/>
        </p:nvSpPr>
        <p:spPr>
          <a:xfrm>
            <a:off x="539552" y="4264060"/>
            <a:ext cx="8136904" cy="2431435"/>
          </a:xfrm>
          <a:prstGeom prst="rect">
            <a:avLst/>
          </a:prstGeom>
          <a:noFill/>
        </p:spPr>
        <p:txBody>
          <a:bodyPr wrap="square" rtlCol="0">
            <a:spAutoFit/>
          </a:bodyPr>
          <a:lstStyle/>
          <a:p>
            <a:r>
              <a:rPr lang="ja-JP" altLang="en-US" sz="2000">
                <a:effectLst>
                  <a:outerShdw blurRad="38100" dist="38100" dir="2700000" algn="tl">
                    <a:srgbClr val="000000">
                      <a:alpha val="43137"/>
                    </a:srgbClr>
                  </a:outerShdw>
                </a:effectLst>
              </a:rPr>
              <a:t>□</a:t>
            </a:r>
            <a:r>
              <a:rPr kumimoji="1" lang="ja-JP" altLang="en-US" sz="2000" smtClean="0"/>
              <a:t>ノーマライゼーション</a:t>
            </a:r>
            <a:endParaRPr kumimoji="1" lang="en-US" altLang="ja-JP" sz="2000" smtClean="0"/>
          </a:p>
          <a:p>
            <a:pPr marL="722313"/>
            <a:r>
              <a:rPr lang="ja-JP" altLang="ja-JP">
                <a:latin typeface="ＭＳ Ｐ明朝" pitchFamily="18" charset="-128"/>
                <a:ea typeface="ＭＳ Ｐ明朝" pitchFamily="18" charset="-128"/>
              </a:rPr>
              <a:t>障害のある人も家庭や地域で普通の生活ができる社会をつくると言う</a:t>
            </a:r>
            <a:r>
              <a:rPr lang="ja-JP" altLang="ja-JP" smtClean="0">
                <a:latin typeface="ＭＳ Ｐ明朝" pitchFamily="18" charset="-128"/>
                <a:ea typeface="ＭＳ Ｐ明朝" pitchFamily="18" charset="-128"/>
              </a:rPr>
              <a:t>理念</a:t>
            </a:r>
            <a:endParaRPr lang="en-US" altLang="ja-JP" smtClean="0">
              <a:latin typeface="ＭＳ Ｐ明朝" pitchFamily="18" charset="-128"/>
              <a:ea typeface="ＭＳ Ｐ明朝" pitchFamily="18" charset="-128"/>
            </a:endParaRPr>
          </a:p>
          <a:p>
            <a:pPr marL="722313"/>
            <a:endParaRPr kumimoji="1" lang="en-US" altLang="ja-JP"/>
          </a:p>
          <a:p>
            <a:r>
              <a:rPr lang="ja-JP" altLang="en-US" sz="2000" smtClean="0">
                <a:effectLst>
                  <a:outerShdw blurRad="38100" dist="38100" dir="2700000" algn="tl">
                    <a:srgbClr val="000000">
                      <a:alpha val="43137"/>
                    </a:srgbClr>
                  </a:outerShdw>
                </a:effectLst>
              </a:rPr>
              <a:t>□</a:t>
            </a:r>
            <a:r>
              <a:rPr lang="ja-JP" altLang="en-US" sz="2000" smtClean="0"/>
              <a:t>自己決定権の尊重</a:t>
            </a:r>
            <a:endParaRPr lang="en-US" altLang="ja-JP" sz="2000" smtClean="0"/>
          </a:p>
          <a:p>
            <a:pPr marL="722313"/>
            <a:r>
              <a:rPr kumimoji="1" lang="ja-JP" altLang="en-US">
                <a:latin typeface="ＭＳ Ｐ明朝" pitchFamily="18" charset="-128"/>
                <a:ea typeface="ＭＳ Ｐ明朝" pitchFamily="18" charset="-128"/>
              </a:rPr>
              <a:t>民法</a:t>
            </a:r>
            <a:r>
              <a:rPr kumimoji="1" lang="ja-JP" altLang="en-US" smtClean="0">
                <a:latin typeface="ＭＳ Ｐ明朝" pitchFamily="18" charset="-128"/>
                <a:ea typeface="ＭＳ Ｐ明朝" pitchFamily="18" charset="-128"/>
              </a:rPr>
              <a:t>第８５８条   </a:t>
            </a:r>
            <a:r>
              <a:rPr kumimoji="1" lang="en-US" altLang="ja-JP" smtClean="0">
                <a:latin typeface="ＭＳ Ｐ明朝" pitchFamily="18" charset="-128"/>
                <a:ea typeface="ＭＳ Ｐ明朝" pitchFamily="18" charset="-128"/>
              </a:rPr>
              <a:t>『</a:t>
            </a:r>
            <a:r>
              <a:rPr lang="ja-JP" altLang="ja-JP" smtClean="0">
                <a:latin typeface="ＭＳ Ｐ明朝" pitchFamily="18" charset="-128"/>
                <a:ea typeface="ＭＳ Ｐ明朝" pitchFamily="18" charset="-128"/>
              </a:rPr>
              <a:t>成年被</a:t>
            </a:r>
            <a:r>
              <a:rPr lang="ja-JP" altLang="ja-JP">
                <a:latin typeface="ＭＳ Ｐ明朝" pitchFamily="18" charset="-128"/>
                <a:ea typeface="ＭＳ Ｐ明朝" pitchFamily="18" charset="-128"/>
              </a:rPr>
              <a:t>後見人の意思の尊重及び身上の</a:t>
            </a:r>
            <a:r>
              <a:rPr lang="ja-JP" altLang="ja-JP" smtClean="0">
                <a:latin typeface="ＭＳ Ｐ明朝" pitchFamily="18" charset="-128"/>
                <a:ea typeface="ＭＳ Ｐ明朝" pitchFamily="18" charset="-128"/>
              </a:rPr>
              <a:t>配慮</a:t>
            </a:r>
            <a:r>
              <a:rPr lang="en-US" altLang="ja-JP" smtClean="0">
                <a:latin typeface="ＭＳ Ｐ明朝" pitchFamily="18" charset="-128"/>
                <a:ea typeface="ＭＳ Ｐ明朝" pitchFamily="18" charset="-128"/>
              </a:rPr>
              <a:t>』</a:t>
            </a:r>
          </a:p>
          <a:p>
            <a:pPr marL="722313"/>
            <a:endParaRPr kumimoji="1" lang="en-US" altLang="ja-JP"/>
          </a:p>
          <a:p>
            <a:r>
              <a:rPr lang="ja-JP" altLang="en-US" sz="2000" smtClean="0">
                <a:effectLst>
                  <a:outerShdw blurRad="38100" dist="38100" dir="2700000" algn="tl">
                    <a:srgbClr val="000000">
                      <a:alpha val="43137"/>
                    </a:srgbClr>
                  </a:outerShdw>
                </a:effectLst>
              </a:rPr>
              <a:t>□</a:t>
            </a:r>
            <a:r>
              <a:rPr lang="ja-JP" altLang="en-US" sz="2000" smtClean="0">
                <a:latin typeface="+mn-ea"/>
              </a:rPr>
              <a:t>現有</a:t>
            </a:r>
            <a:r>
              <a:rPr lang="en-US" altLang="ja-JP" sz="2000" smtClean="0">
                <a:latin typeface="+mn-ea"/>
              </a:rPr>
              <a:t>(</a:t>
            </a:r>
            <a:r>
              <a:rPr lang="ja-JP" altLang="en-US" sz="2000" smtClean="0">
                <a:latin typeface="+mn-ea"/>
              </a:rPr>
              <a:t>残存</a:t>
            </a:r>
            <a:r>
              <a:rPr lang="en-US" altLang="ja-JP" sz="2000" smtClean="0">
                <a:latin typeface="+mn-ea"/>
              </a:rPr>
              <a:t>)</a:t>
            </a:r>
            <a:r>
              <a:rPr lang="ja-JP" altLang="en-US" sz="2000" smtClean="0">
                <a:latin typeface="+mn-ea"/>
              </a:rPr>
              <a:t>能力の活用</a:t>
            </a:r>
            <a:endParaRPr lang="en-US" altLang="ja-JP" sz="2000" smtClean="0">
              <a:latin typeface="+mn-ea"/>
            </a:endParaRPr>
          </a:p>
          <a:p>
            <a:pPr marL="722313"/>
            <a:r>
              <a:rPr kumimoji="1" lang="ja-JP" altLang="en-US" smtClean="0">
                <a:latin typeface="ＭＳ Ｐ明朝" pitchFamily="18" charset="-128"/>
                <a:ea typeface="ＭＳ Ｐ明朝" pitchFamily="18" charset="-128"/>
              </a:rPr>
              <a:t>本人の今持っている能力を最大限に活用 </a:t>
            </a:r>
            <a:r>
              <a:rPr kumimoji="1" lang="en-US" altLang="ja-JP" smtClean="0">
                <a:latin typeface="ＭＳ Ｐ明朝" pitchFamily="18" charset="-128"/>
                <a:ea typeface="ＭＳ Ｐ明朝" pitchFamily="18" charset="-128"/>
              </a:rPr>
              <a:t>(</a:t>
            </a:r>
            <a:r>
              <a:rPr kumimoji="1" lang="ja-JP" altLang="en-US" smtClean="0">
                <a:latin typeface="ＭＳ Ｐ明朝" pitchFamily="18" charset="-128"/>
                <a:ea typeface="ＭＳ Ｐ明朝" pitchFamily="18" charset="-128"/>
              </a:rPr>
              <a:t>本人</a:t>
            </a:r>
            <a:r>
              <a:rPr kumimoji="1" lang="ja-JP" altLang="en-US">
                <a:latin typeface="ＭＳ Ｐ明朝" pitchFamily="18" charset="-128"/>
                <a:ea typeface="ＭＳ Ｐ明朝" pitchFamily="18" charset="-128"/>
              </a:rPr>
              <a:t>にできること</a:t>
            </a:r>
            <a:r>
              <a:rPr kumimoji="1" lang="ja-JP" altLang="en-US" smtClean="0">
                <a:latin typeface="ＭＳ Ｐ明朝" pitchFamily="18" charset="-128"/>
                <a:ea typeface="ＭＳ Ｐ明朝" pitchFamily="18" charset="-128"/>
              </a:rPr>
              <a:t>は</a:t>
            </a:r>
            <a:r>
              <a:rPr kumimoji="1" lang="ja-JP" altLang="en-US">
                <a:latin typeface="ＭＳ Ｐ明朝" pitchFamily="18" charset="-128"/>
                <a:ea typeface="ＭＳ Ｐ明朝" pitchFamily="18" charset="-128"/>
              </a:rPr>
              <a:t>本人</a:t>
            </a:r>
            <a:r>
              <a:rPr kumimoji="1" lang="ja-JP" altLang="en-US" smtClean="0">
                <a:latin typeface="ＭＳ Ｐ明朝" pitchFamily="18" charset="-128"/>
                <a:ea typeface="ＭＳ Ｐ明朝" pitchFamily="18" charset="-128"/>
              </a:rPr>
              <a:t>で</a:t>
            </a:r>
            <a:r>
              <a:rPr kumimoji="1" lang="en-US" altLang="ja-JP" smtClean="0">
                <a:latin typeface="ＭＳ Ｐ明朝" pitchFamily="18" charset="-128"/>
                <a:ea typeface="ＭＳ Ｐ明朝" pitchFamily="18" charset="-128"/>
              </a:rPr>
              <a:t>)</a:t>
            </a:r>
            <a:endParaRPr kumimoji="1" lang="ja-JP" altLang="en-US">
              <a:latin typeface="ＭＳ Ｐ明朝" pitchFamily="18" charset="-128"/>
              <a:ea typeface="ＭＳ Ｐ明朝" pitchFamily="18" charset="-128"/>
            </a:endParaRPr>
          </a:p>
        </p:txBody>
      </p:sp>
      <p:sp>
        <p:nvSpPr>
          <p:cNvPr id="5" name="テキスト ボックス 4"/>
          <p:cNvSpPr txBox="1"/>
          <p:nvPr/>
        </p:nvSpPr>
        <p:spPr>
          <a:xfrm>
            <a:off x="4788024" y="4077072"/>
            <a:ext cx="3384376" cy="276999"/>
          </a:xfrm>
          <a:prstGeom prst="rect">
            <a:avLst/>
          </a:prstGeom>
          <a:noFill/>
        </p:spPr>
        <p:txBody>
          <a:bodyPr wrap="square" rtlCol="0">
            <a:spAutoFit/>
          </a:bodyPr>
          <a:lstStyle/>
          <a:p>
            <a:pPr algn="ctr"/>
            <a:r>
              <a:rPr lang="en-US" altLang="ja-JP" sz="1200" smtClean="0">
                <a:latin typeface="+mn-ea"/>
              </a:rPr>
              <a:t>(</a:t>
            </a:r>
            <a:r>
              <a:rPr lang="ja-JP" altLang="ja-JP" sz="1200" smtClean="0">
                <a:latin typeface="+mn-ea"/>
              </a:rPr>
              <a:t>ウェブサイト</a:t>
            </a:r>
            <a:r>
              <a:rPr lang="ja-JP" altLang="ja-JP" sz="1200">
                <a:latin typeface="+mn-ea"/>
              </a:rPr>
              <a:t>「成年後見制度完全マニュアル」</a:t>
            </a:r>
            <a:r>
              <a:rPr lang="ja-JP" altLang="ja-JP" sz="1200" smtClean="0">
                <a:latin typeface="+mn-ea"/>
              </a:rPr>
              <a:t>より</a:t>
            </a:r>
            <a:r>
              <a:rPr lang="en-US" altLang="ja-JP" sz="1200" smtClean="0">
                <a:latin typeface="+mn-ea"/>
              </a:rPr>
              <a:t>)</a:t>
            </a:r>
            <a:endParaRPr kumimoji="1" lang="ja-JP" altLang="en-US" sz="1200">
              <a:latin typeface="+mn-ea"/>
            </a:endParaRPr>
          </a:p>
        </p:txBody>
      </p:sp>
      <p:pic>
        <p:nvPicPr>
          <p:cNvPr id="6" name="Picture 2"/>
          <p:cNvPicPr>
            <a:picLocks noChangeArrowheads="1"/>
          </p:cNvPicPr>
          <p:nvPr/>
        </p:nvPicPr>
        <p:blipFill>
          <a:blip r:embed="rId3" cstate="print"/>
          <a:srcRect/>
          <a:stretch>
            <a:fillRect/>
          </a:stretch>
        </p:blipFill>
        <p:spPr bwMode="auto">
          <a:xfrm>
            <a:off x="36000" y="548680"/>
            <a:ext cx="9072000" cy="252000"/>
          </a:xfrm>
          <a:prstGeom prst="rect">
            <a:avLst/>
          </a:prstGeom>
          <a:noFill/>
          <a:ln w="9525">
            <a:noFill/>
            <a:miter lim="800000"/>
            <a:headEnd/>
            <a:tailEnd/>
          </a:ln>
        </p:spPr>
      </p:pic>
      <p:sp>
        <p:nvSpPr>
          <p:cNvPr id="8" name="スライド番号プレースホルダ 7"/>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3</a:t>
            </a:fld>
            <a:endParaRPr kumimoji="1" lang="ja-JP" alt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1806"/>
            <a:ext cx="8712968" cy="523220"/>
          </a:xfrm>
          <a:prstGeom prst="rect">
            <a:avLst/>
          </a:prstGeom>
          <a:solidFill>
            <a:schemeClr val="bg1"/>
          </a:solidFill>
          <a:ln>
            <a:noFill/>
          </a:ln>
          <a:effectLst/>
        </p:spPr>
        <p:txBody>
          <a:bodyPr wrap="square" rtlCol="0">
            <a:spAutoFit/>
          </a:bodyPr>
          <a:lstStyle/>
          <a:p>
            <a:pPr algn="ctr"/>
            <a:r>
              <a:rPr kumimoji="1" lang="ja-JP" altLang="en-US" sz="2800" b="1" smtClean="0">
                <a:latin typeface="ＭＳ Ｐ明朝" pitchFamily="18" charset="-128"/>
                <a:ea typeface="ＭＳ Ｐ明朝" pitchFamily="18" charset="-128"/>
              </a:rPr>
              <a:t>認知症患者の動向</a:t>
            </a:r>
            <a:r>
              <a:rPr kumimoji="1" lang="ja-JP" altLang="en-US" sz="2800" smtClean="0">
                <a:latin typeface="ＭＳ Ｐ明朝" pitchFamily="18" charset="-128"/>
                <a:ea typeface="ＭＳ Ｐ明朝" pitchFamily="18" charset="-128"/>
              </a:rPr>
              <a:t>   </a:t>
            </a:r>
            <a:r>
              <a:rPr kumimoji="1" lang="en-US" altLang="ja-JP" smtClean="0">
                <a:latin typeface="ＭＳ Ｐ明朝" pitchFamily="18" charset="-128"/>
                <a:ea typeface="ＭＳ Ｐ明朝" pitchFamily="18" charset="-128"/>
              </a:rPr>
              <a:t>(</a:t>
            </a:r>
            <a:r>
              <a:rPr lang="ja-JP" altLang="ja-JP">
                <a:latin typeface="ＭＳ Ｐ明朝" pitchFamily="18" charset="-128"/>
                <a:ea typeface="ＭＳ Ｐ明朝" pitchFamily="18" charset="-128"/>
              </a:rPr>
              <a:t>厚生労働省ＨＰ 平成</a:t>
            </a:r>
            <a:r>
              <a:rPr lang="en-US" altLang="ja-JP">
                <a:latin typeface="ＭＳ Ｐ明朝" pitchFamily="18" charset="-128"/>
                <a:ea typeface="ＭＳ Ｐ明朝" pitchFamily="18" charset="-128"/>
              </a:rPr>
              <a:t>19</a:t>
            </a:r>
            <a:r>
              <a:rPr lang="ja-JP" altLang="ja-JP">
                <a:latin typeface="ＭＳ Ｐ明朝" pitchFamily="18" charset="-128"/>
                <a:ea typeface="ＭＳ Ｐ明朝" pitchFamily="18" charset="-128"/>
              </a:rPr>
              <a:t>年</a:t>
            </a:r>
            <a:r>
              <a:rPr lang="ja-JP" altLang="ja-JP" smtClean="0">
                <a:latin typeface="ＭＳ Ｐ明朝" pitchFamily="18" charset="-128"/>
                <a:ea typeface="ＭＳ Ｐ明朝" pitchFamily="18" charset="-128"/>
              </a:rPr>
              <a:t>白書</a:t>
            </a:r>
            <a:r>
              <a:rPr lang="en-US" altLang="ja-JP" smtClean="0">
                <a:latin typeface="ＭＳ Ｐ明朝" pitchFamily="18" charset="-128"/>
                <a:ea typeface="ＭＳ Ｐ明朝" pitchFamily="18" charset="-128"/>
              </a:rPr>
              <a:t>)</a:t>
            </a:r>
            <a:endParaRPr kumimoji="1" lang="ja-JP" altLang="en-US">
              <a:latin typeface="ＭＳ Ｐ明朝" pitchFamily="18" charset="-128"/>
              <a:ea typeface="ＭＳ Ｐ明朝" pitchFamily="18" charset="-128"/>
            </a:endParaRPr>
          </a:p>
        </p:txBody>
      </p:sp>
      <p:pic>
        <p:nvPicPr>
          <p:cNvPr id="3" name="図 2" descr="http://wwwhakusyo.mhlw.go.jp/wpdocs/hpax200701/img/fb1.2.1.11.gif"/>
          <p:cNvPicPr/>
          <p:nvPr/>
        </p:nvPicPr>
        <p:blipFill>
          <a:blip r:embed="rId2" cstate="print"/>
          <a:srcRect/>
          <a:stretch>
            <a:fillRect/>
          </a:stretch>
        </p:blipFill>
        <p:spPr bwMode="auto">
          <a:xfrm>
            <a:off x="3129855" y="836712"/>
            <a:ext cx="5762625" cy="2515743"/>
          </a:xfrm>
          <a:prstGeom prst="rect">
            <a:avLst/>
          </a:prstGeom>
          <a:noFill/>
          <a:ln w="9525">
            <a:noFill/>
            <a:miter lim="800000"/>
            <a:headEnd/>
            <a:tailEnd/>
          </a:ln>
        </p:spPr>
      </p:pic>
      <p:pic>
        <p:nvPicPr>
          <p:cNvPr id="4" name="図 3" descr="http://wwwhakusyo.mhlw.go.jp/wpdocs/hpax200701/img/fb1.2.1.10.gif"/>
          <p:cNvPicPr/>
          <p:nvPr/>
        </p:nvPicPr>
        <p:blipFill>
          <a:blip r:embed="rId3" cstate="print"/>
          <a:srcRect/>
          <a:stretch>
            <a:fillRect/>
          </a:stretch>
        </p:blipFill>
        <p:spPr bwMode="auto">
          <a:xfrm>
            <a:off x="3129855" y="3429000"/>
            <a:ext cx="5762625" cy="3188970"/>
          </a:xfrm>
          <a:prstGeom prst="rect">
            <a:avLst/>
          </a:prstGeom>
          <a:noFill/>
          <a:ln w="9525">
            <a:noFill/>
            <a:miter lim="800000"/>
            <a:headEnd/>
            <a:tailEnd/>
          </a:ln>
        </p:spPr>
      </p:pic>
      <p:sp>
        <p:nvSpPr>
          <p:cNvPr id="5" name="テキスト ボックス 4"/>
          <p:cNvSpPr txBox="1"/>
          <p:nvPr/>
        </p:nvSpPr>
        <p:spPr>
          <a:xfrm>
            <a:off x="144016" y="908720"/>
            <a:ext cx="2771800" cy="338554"/>
          </a:xfrm>
          <a:prstGeom prst="rect">
            <a:avLst/>
          </a:prstGeom>
          <a:noFill/>
        </p:spPr>
        <p:txBody>
          <a:bodyPr wrap="square" rtlCol="0">
            <a:spAutoFit/>
          </a:bodyPr>
          <a:lstStyle/>
          <a:p>
            <a:r>
              <a:rPr kumimoji="1" lang="ja-JP" altLang="en-US" sz="1600" u="sng" smtClean="0"/>
              <a:t>認知症高齢者数の将来推計</a:t>
            </a:r>
            <a:endParaRPr kumimoji="1" lang="ja-JP" altLang="en-US" sz="1600" u="sng"/>
          </a:p>
        </p:txBody>
      </p:sp>
      <p:graphicFrame>
        <p:nvGraphicFramePr>
          <p:cNvPr id="8" name="表 7"/>
          <p:cNvGraphicFramePr>
            <a:graphicFrameLocks noGrp="1"/>
          </p:cNvGraphicFramePr>
          <p:nvPr/>
        </p:nvGraphicFramePr>
        <p:xfrm>
          <a:off x="251520" y="1772816"/>
          <a:ext cx="2615952" cy="741680"/>
        </p:xfrm>
        <a:graphic>
          <a:graphicData uri="http://schemas.openxmlformats.org/drawingml/2006/table">
            <a:tbl>
              <a:tblPr firstRow="1" bandRow="1">
                <a:tableStyleId>{2D5ABB26-0587-4C30-8999-92F81FD0307C}</a:tableStyleId>
              </a:tblPr>
              <a:tblGrid>
                <a:gridCol w="1307976"/>
                <a:gridCol w="1307976"/>
              </a:tblGrid>
              <a:tr h="370840">
                <a:tc>
                  <a:txBody>
                    <a:bodyPr/>
                    <a:lstStyle/>
                    <a:p>
                      <a:pPr algn="ctr"/>
                      <a:r>
                        <a:rPr kumimoji="1" lang="en-US" altLang="ja-JP" smtClean="0"/>
                        <a:t>2015</a:t>
                      </a:r>
                      <a:r>
                        <a:rPr kumimoji="1" lang="ja-JP" altLang="en-US" smtClean="0"/>
                        <a:t>年</a:t>
                      </a:r>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en-US" altLang="ja-JP" smtClean="0"/>
                        <a:t>2025</a:t>
                      </a:r>
                      <a:r>
                        <a:rPr kumimoji="1" lang="ja-JP" altLang="en-US" smtClean="0"/>
                        <a:t>年</a:t>
                      </a:r>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ctr"/>
                      <a:r>
                        <a:rPr kumimoji="1" lang="en-US" altLang="ja-JP" smtClean="0"/>
                        <a:t>250</a:t>
                      </a:r>
                      <a:r>
                        <a:rPr kumimoji="1" lang="ja-JP" altLang="en-US" smtClean="0"/>
                        <a:t>万人</a:t>
                      </a:r>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mtClean="0"/>
                        <a:t>323</a:t>
                      </a:r>
                      <a:r>
                        <a:rPr kumimoji="1" lang="ja-JP" altLang="en-US" smtClean="0"/>
                        <a:t>万人</a:t>
                      </a:r>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9" name="テキスト ボックス 8"/>
          <p:cNvSpPr txBox="1"/>
          <p:nvPr/>
        </p:nvSpPr>
        <p:spPr>
          <a:xfrm>
            <a:off x="179512" y="3501008"/>
            <a:ext cx="2771800" cy="584775"/>
          </a:xfrm>
          <a:prstGeom prst="rect">
            <a:avLst/>
          </a:prstGeom>
          <a:noFill/>
        </p:spPr>
        <p:txBody>
          <a:bodyPr wrap="square" rtlCol="0">
            <a:spAutoFit/>
          </a:bodyPr>
          <a:lstStyle/>
          <a:p>
            <a:pPr algn="ctr"/>
            <a:r>
              <a:rPr kumimoji="1" lang="ja-JP" altLang="en-US" sz="1600" u="sng" smtClean="0"/>
              <a:t>高齢者の一人暮らし世帯数の将来推計</a:t>
            </a:r>
            <a:endParaRPr kumimoji="1" lang="ja-JP" altLang="en-US" sz="1600" u="sng"/>
          </a:p>
        </p:txBody>
      </p:sp>
      <p:sp>
        <p:nvSpPr>
          <p:cNvPr id="10" name="テキスト ボックス 9"/>
          <p:cNvSpPr txBox="1"/>
          <p:nvPr/>
        </p:nvSpPr>
        <p:spPr>
          <a:xfrm>
            <a:off x="251520" y="4281311"/>
            <a:ext cx="2664296" cy="646331"/>
          </a:xfrm>
          <a:prstGeom prst="rect">
            <a:avLst/>
          </a:prstGeom>
          <a:solidFill>
            <a:schemeClr val="accent1">
              <a:lumMod val="20000"/>
              <a:lumOff val="80000"/>
            </a:schemeClr>
          </a:solidFill>
        </p:spPr>
        <p:txBody>
          <a:bodyPr wrap="square" rtlCol="0">
            <a:spAutoFit/>
          </a:bodyPr>
          <a:lstStyle/>
          <a:p>
            <a:pPr algn="ctr"/>
            <a:r>
              <a:rPr lang="ja-JP" altLang="en-US" smtClean="0"/>
              <a:t>高齢者</a:t>
            </a:r>
            <a:r>
              <a:rPr lang="ja-JP" altLang="en-US"/>
              <a:t>世帯</a:t>
            </a:r>
            <a:r>
              <a:rPr lang="ja-JP" altLang="en-US" smtClean="0"/>
              <a:t>の約４０</a:t>
            </a:r>
            <a:r>
              <a:rPr lang="en-US" altLang="ja-JP" smtClean="0"/>
              <a:t>%</a:t>
            </a:r>
            <a:r>
              <a:rPr lang="ja-JP" altLang="en-US" smtClean="0"/>
              <a:t>が</a:t>
            </a:r>
            <a:endParaRPr lang="en-US" altLang="ja-JP" smtClean="0"/>
          </a:p>
          <a:p>
            <a:pPr algn="ctr"/>
            <a:r>
              <a:rPr kumimoji="1" lang="ja-JP" altLang="en-US"/>
              <a:t>単身</a:t>
            </a:r>
            <a:r>
              <a:rPr kumimoji="1" lang="ja-JP" altLang="en-US" smtClean="0"/>
              <a:t>世帯　　　（</a:t>
            </a:r>
            <a:r>
              <a:rPr kumimoji="1" lang="en-US" altLang="ja-JP" smtClean="0"/>
              <a:t>2030</a:t>
            </a:r>
            <a:r>
              <a:rPr kumimoji="1" lang="ja-JP" altLang="en-US" smtClean="0"/>
              <a:t>年）</a:t>
            </a:r>
            <a:endParaRPr kumimoji="1" lang="ja-JP" altLang="en-US"/>
          </a:p>
        </p:txBody>
      </p:sp>
      <p:sp>
        <p:nvSpPr>
          <p:cNvPr id="11" name="雲形吹き出し 10"/>
          <p:cNvSpPr/>
          <p:nvPr/>
        </p:nvSpPr>
        <p:spPr>
          <a:xfrm>
            <a:off x="7524328" y="3429000"/>
            <a:ext cx="1008112" cy="432048"/>
          </a:xfrm>
          <a:prstGeom prst="cloudCallout">
            <a:avLst>
              <a:gd name="adj1" fmla="val -25394"/>
              <a:gd name="adj2" fmla="val 12562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400" smtClean="0">
                <a:solidFill>
                  <a:schemeClr val="tx1"/>
                </a:solidFill>
              </a:rPr>
              <a:t>680</a:t>
            </a:r>
            <a:r>
              <a:rPr kumimoji="1" lang="ja-JP" altLang="en-US" sz="1400" smtClean="0">
                <a:solidFill>
                  <a:schemeClr val="tx1"/>
                </a:solidFill>
              </a:rPr>
              <a:t>万人</a:t>
            </a:r>
            <a:endParaRPr kumimoji="1" lang="ja-JP" altLang="en-US" sz="1400">
              <a:solidFill>
                <a:schemeClr val="tx1"/>
              </a:solidFill>
            </a:endParaRPr>
          </a:p>
        </p:txBody>
      </p:sp>
      <p:pic>
        <p:nvPicPr>
          <p:cNvPr id="12" name="Picture 2"/>
          <p:cNvPicPr>
            <a:picLocks noChangeArrowheads="1"/>
          </p:cNvPicPr>
          <p:nvPr/>
        </p:nvPicPr>
        <p:blipFill>
          <a:blip r:embed="rId4" cstate="print"/>
          <a:srcRect/>
          <a:stretch>
            <a:fillRect/>
          </a:stretch>
        </p:blipFill>
        <p:spPr bwMode="auto">
          <a:xfrm>
            <a:off x="35496" y="548680"/>
            <a:ext cx="9072000" cy="252000"/>
          </a:xfrm>
          <a:prstGeom prst="rect">
            <a:avLst/>
          </a:prstGeom>
          <a:noFill/>
          <a:ln w="9525">
            <a:noFill/>
            <a:miter lim="800000"/>
            <a:headEnd/>
            <a:tailEnd/>
          </a:ln>
        </p:spPr>
      </p:pic>
      <p:sp>
        <p:nvSpPr>
          <p:cNvPr id="14" name="スライド番号プレースホルダ 13"/>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4</a:t>
            </a:fld>
            <a:endParaRPr kumimoji="1" lang="ja-JP" altLang="en-US" sz="1800"/>
          </a:p>
        </p:txBody>
      </p:sp>
      <p:sp>
        <p:nvSpPr>
          <p:cNvPr id="13" name="角丸四角形吹き出し 12"/>
          <p:cNvSpPr/>
          <p:nvPr/>
        </p:nvSpPr>
        <p:spPr>
          <a:xfrm>
            <a:off x="3995936" y="1340768"/>
            <a:ext cx="648072" cy="289441"/>
          </a:xfrm>
          <a:prstGeom prst="wedgeRoundRectCallout">
            <a:avLst>
              <a:gd name="adj1" fmla="val 37778"/>
              <a:gd name="adj2" fmla="val 168369"/>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spAutoFit/>
          </a:bodyPr>
          <a:lstStyle/>
          <a:p>
            <a:pPr algn="ctr"/>
            <a:r>
              <a:rPr kumimoji="1" lang="en-US" altLang="ja-JP" sz="1100" smtClean="0">
                <a:solidFill>
                  <a:schemeClr val="tx1"/>
                </a:solidFill>
              </a:rPr>
              <a:t>208</a:t>
            </a:r>
            <a:r>
              <a:rPr kumimoji="1" lang="ja-JP" altLang="en-US" sz="1100" smtClean="0">
                <a:solidFill>
                  <a:schemeClr val="tx1"/>
                </a:solidFill>
              </a:rPr>
              <a:t>万人</a:t>
            </a:r>
            <a:endParaRPr kumimoji="1" lang="ja-JP" altLang="en-US" sz="1100">
              <a:solidFill>
                <a:schemeClr val="tx1"/>
              </a:solidFill>
            </a:endParaRPr>
          </a:p>
        </p:txBody>
      </p:sp>
      <p:sp>
        <p:nvSpPr>
          <p:cNvPr id="15" name="角丸四角形吹き出し 14"/>
          <p:cNvSpPr/>
          <p:nvPr/>
        </p:nvSpPr>
        <p:spPr>
          <a:xfrm>
            <a:off x="6012160" y="1052736"/>
            <a:ext cx="648072" cy="289441"/>
          </a:xfrm>
          <a:prstGeom prst="wedgeRoundRectCallout">
            <a:avLst>
              <a:gd name="adj1" fmla="val -45088"/>
              <a:gd name="adj2" fmla="val 163354"/>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spAutoFit/>
          </a:bodyPr>
          <a:lstStyle/>
          <a:p>
            <a:pPr algn="ctr"/>
            <a:r>
              <a:rPr kumimoji="1" lang="en-US" altLang="ja-JP" sz="1100" smtClean="0">
                <a:solidFill>
                  <a:schemeClr val="tx1"/>
                </a:solidFill>
              </a:rPr>
              <a:t>323</a:t>
            </a:r>
            <a:r>
              <a:rPr kumimoji="1" lang="ja-JP" altLang="en-US" sz="1100" smtClean="0">
                <a:solidFill>
                  <a:schemeClr val="tx1"/>
                </a:solidFill>
              </a:rPr>
              <a:t>万人</a:t>
            </a:r>
            <a:endParaRPr kumimoji="1" lang="ja-JP" altLang="en-US" sz="1100">
              <a:solidFill>
                <a:schemeClr val="tx1"/>
              </a:solidFill>
            </a:endParaRPr>
          </a:p>
        </p:txBody>
      </p:sp>
      <p:sp>
        <p:nvSpPr>
          <p:cNvPr id="16" name="角丸四角形吹き出し 15"/>
          <p:cNvSpPr/>
          <p:nvPr/>
        </p:nvSpPr>
        <p:spPr>
          <a:xfrm>
            <a:off x="4932040" y="1196752"/>
            <a:ext cx="648072" cy="289441"/>
          </a:xfrm>
          <a:prstGeom prst="wedgeRoundRectCallout">
            <a:avLst>
              <a:gd name="adj1" fmla="val -31650"/>
              <a:gd name="adj2" fmla="val 188427"/>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spAutoFit/>
          </a:bodyPr>
          <a:lstStyle/>
          <a:p>
            <a:pPr algn="ctr"/>
            <a:r>
              <a:rPr kumimoji="1" lang="en-US" altLang="ja-JP" sz="1100" smtClean="0">
                <a:solidFill>
                  <a:schemeClr val="tx1"/>
                </a:solidFill>
              </a:rPr>
              <a:t>250</a:t>
            </a:r>
            <a:r>
              <a:rPr kumimoji="1" lang="ja-JP" altLang="en-US" sz="1100" smtClean="0">
                <a:solidFill>
                  <a:schemeClr val="tx1"/>
                </a:solidFill>
              </a:rPr>
              <a:t>万人</a:t>
            </a:r>
            <a:endParaRPr kumimoji="1" lang="ja-JP" altLang="en-US" sz="1100">
              <a:solidFill>
                <a:schemeClr val="tx1"/>
              </a:solidFill>
            </a:endParaRPr>
          </a:p>
        </p:txBody>
      </p:sp>
      <p:sp>
        <p:nvSpPr>
          <p:cNvPr id="17" name="テキスト ボックス 16"/>
          <p:cNvSpPr txBox="1"/>
          <p:nvPr/>
        </p:nvSpPr>
        <p:spPr>
          <a:xfrm>
            <a:off x="251520" y="5361431"/>
            <a:ext cx="2664296" cy="875881"/>
          </a:xfrm>
          <a:prstGeom prst="rect">
            <a:avLst/>
          </a:prstGeom>
          <a:solidFill>
            <a:schemeClr val="accent2">
              <a:lumMod val="60000"/>
              <a:lumOff val="40000"/>
            </a:schemeClr>
          </a:solidFill>
        </p:spPr>
        <p:txBody>
          <a:bodyPr wrap="square" rtlCol="0">
            <a:spAutoFit/>
          </a:bodyPr>
          <a:lstStyle/>
          <a:p>
            <a:pPr algn="ctr">
              <a:lnSpc>
                <a:spcPct val="150000"/>
              </a:lnSpc>
            </a:pPr>
            <a:r>
              <a:rPr lang="ja-JP" altLang="ja-JP" smtClean="0"/>
              <a:t>家族による看護や介護が難しい世帯の増加</a:t>
            </a:r>
            <a:endParaRPr kumimoji="1" lang="ja-JP" altLang="en-US"/>
          </a:p>
        </p:txBody>
      </p:sp>
      <p:sp>
        <p:nvSpPr>
          <p:cNvPr id="18" name="下矢印 17"/>
          <p:cNvSpPr/>
          <p:nvPr/>
        </p:nvSpPr>
        <p:spPr>
          <a:xfrm>
            <a:off x="1007604" y="5001391"/>
            <a:ext cx="1152128" cy="288032"/>
          </a:xfrm>
          <a:prstGeom prst="downArrow">
            <a:avLst/>
          </a:prstGeom>
          <a:solidFill>
            <a:schemeClr val="accent5">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noChangeAspect="1"/>
          </p:cNvGrpSpPr>
          <p:nvPr/>
        </p:nvGrpSpPr>
        <p:grpSpPr bwMode="auto">
          <a:xfrm>
            <a:off x="100323" y="1773089"/>
            <a:ext cx="9224205" cy="4320207"/>
            <a:chOff x="1380" y="1531"/>
            <a:chExt cx="9465" cy="4444"/>
          </a:xfrm>
        </p:grpSpPr>
        <p:sp>
          <p:nvSpPr>
            <p:cNvPr id="2051" name="AutoShape 3"/>
            <p:cNvSpPr>
              <a:spLocks noChangeAspect="1" noChangeArrowheads="1"/>
            </p:cNvSpPr>
            <p:nvPr/>
          </p:nvSpPr>
          <p:spPr bwMode="auto">
            <a:xfrm>
              <a:off x="1380" y="1531"/>
              <a:ext cx="9465" cy="4444"/>
            </a:xfrm>
            <a:prstGeom prst="rect">
              <a:avLst/>
            </a:prstGeom>
            <a:noFill/>
          </p:spPr>
          <p:txBody>
            <a:bodyPr vert="horz" wrap="square" lIns="91440" tIns="45720" rIns="91440" bIns="45720" numCol="1" anchor="t" anchorCtr="0" compatLnSpc="1">
              <a:prstTxWarp prst="textNoShape">
                <a:avLst/>
              </a:prstTxWarp>
            </a:bodyPr>
            <a:lstStyle/>
            <a:p>
              <a:endParaRPr lang="ja-JP" altLang="en-US">
                <a:latin typeface="ＭＳ ゴシック" pitchFamily="49" charset="-128"/>
                <a:ea typeface="ＭＳ ゴシック" pitchFamily="49" charset="-128"/>
              </a:endParaRPr>
            </a:p>
          </p:txBody>
        </p:sp>
        <p:sp>
          <p:nvSpPr>
            <p:cNvPr id="2052" name="AutoShape 4"/>
            <p:cNvSpPr>
              <a:spLocks noChangeArrowheads="1"/>
            </p:cNvSpPr>
            <p:nvPr/>
          </p:nvSpPr>
          <p:spPr bwMode="auto">
            <a:xfrm>
              <a:off x="1620" y="1593"/>
              <a:ext cx="2100" cy="61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74295" tIns="8890" rIns="74295" bIns="8890" numCol="1" anchor="ctr"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成年後見制度</a:t>
              </a:r>
              <a:endParaRPr kumimoji="1" lang="ja-JP" sz="20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endParaRPr>
            </a:p>
          </p:txBody>
        </p:sp>
        <p:sp>
          <p:nvSpPr>
            <p:cNvPr id="2053" name="AutoShape 5"/>
            <p:cNvSpPr>
              <a:spLocks noChangeArrowheads="1"/>
            </p:cNvSpPr>
            <p:nvPr/>
          </p:nvSpPr>
          <p:spPr bwMode="auto">
            <a:xfrm>
              <a:off x="4785" y="1593"/>
              <a:ext cx="2100" cy="616"/>
            </a:xfrm>
            <a:prstGeom prst="roundRect">
              <a:avLst>
                <a:gd name="adj" fmla="val 16667"/>
              </a:avLst>
            </a:prstGeom>
            <a:solidFill>
              <a:schemeClr val="accent1">
                <a:lumMod val="20000"/>
                <a:lumOff val="80000"/>
              </a:schemeClr>
            </a:solidFill>
            <a:ln w="9525">
              <a:solidFill>
                <a:srgbClr val="000000"/>
              </a:solidFill>
              <a:round/>
              <a:headEnd/>
              <a:tailEnd/>
            </a:ln>
            <a:effectLst>
              <a:outerShdw dist="35921" dir="2700000" algn="ctr" rotWithShape="0">
                <a:srgbClr val="808080"/>
              </a:outerShdw>
            </a:effectLst>
          </p:spPr>
          <p:txBody>
            <a:bodyPr vert="horz" wrap="square" lIns="74295" tIns="8890" rIns="74295" bIns="8890" numCol="1" anchor="ctr"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法定後見</a:t>
              </a:r>
              <a:endParaRPr kumimoji="1" lang="ja-JP" sz="24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endParaRPr>
            </a:p>
          </p:txBody>
        </p:sp>
        <p:sp>
          <p:nvSpPr>
            <p:cNvPr id="2054" name="AutoShape 6"/>
            <p:cNvSpPr>
              <a:spLocks noChangeArrowheads="1"/>
            </p:cNvSpPr>
            <p:nvPr/>
          </p:nvSpPr>
          <p:spPr bwMode="auto">
            <a:xfrm>
              <a:off x="4785" y="4768"/>
              <a:ext cx="2100" cy="615"/>
            </a:xfrm>
            <a:prstGeom prst="roundRect">
              <a:avLst>
                <a:gd name="adj" fmla="val 16667"/>
              </a:avLst>
            </a:prstGeom>
            <a:solidFill>
              <a:schemeClr val="accent6">
                <a:lumMod val="20000"/>
                <a:lumOff val="80000"/>
              </a:schemeClr>
            </a:solidFill>
            <a:ln w="9525">
              <a:solidFill>
                <a:srgbClr val="000000"/>
              </a:solidFill>
              <a:round/>
              <a:headEnd/>
              <a:tailEnd/>
            </a:ln>
            <a:effectLst>
              <a:outerShdw dist="35921" dir="2700000" algn="ctr" rotWithShape="0">
                <a:srgbClr val="808080"/>
              </a:outerShdw>
            </a:effectLst>
          </p:spPr>
          <p:txBody>
            <a:bodyPr vert="horz" wrap="square" lIns="74295" tIns="8890" rIns="74295" bIns="8890" numCol="1" anchor="ctr"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任意後見</a:t>
              </a:r>
              <a:endParaRPr kumimoji="1" lang="ja-JP" sz="24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endParaRPr>
            </a:p>
          </p:txBody>
        </p:sp>
        <p:sp>
          <p:nvSpPr>
            <p:cNvPr id="2055" name="AutoShape 7"/>
            <p:cNvSpPr>
              <a:spLocks noChangeArrowheads="1"/>
            </p:cNvSpPr>
            <p:nvPr/>
          </p:nvSpPr>
          <p:spPr bwMode="auto">
            <a:xfrm>
              <a:off x="7755" y="2611"/>
              <a:ext cx="2551" cy="624"/>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74295" tIns="8890" rIns="74295" bIns="8890" numCol="1" anchor="ctr"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保  佐</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民法</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11</a:t>
              </a:r>
              <a:r>
                <a:rPr kumimoji="1" lang="ja-JP" altLang="en-US"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条</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endParaRPr>
            </a:p>
          </p:txBody>
        </p:sp>
        <p:sp>
          <p:nvSpPr>
            <p:cNvPr id="2056" name="AutoShape 8"/>
            <p:cNvSpPr>
              <a:spLocks noChangeArrowheads="1"/>
            </p:cNvSpPr>
            <p:nvPr/>
          </p:nvSpPr>
          <p:spPr bwMode="auto">
            <a:xfrm>
              <a:off x="7755" y="3574"/>
              <a:ext cx="2551" cy="624"/>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74295" tIns="8890" rIns="74295" bIns="8890" numCol="1" anchor="ctr"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補  助</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民法</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15</a:t>
              </a:r>
              <a:r>
                <a:rPr kumimoji="1" lang="ja-JP" altLang="en-US"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条</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endParaRPr>
            </a:p>
          </p:txBody>
        </p:sp>
        <p:sp>
          <p:nvSpPr>
            <p:cNvPr id="2057" name="AutoShape 9"/>
            <p:cNvSpPr>
              <a:spLocks noChangeArrowheads="1"/>
            </p:cNvSpPr>
            <p:nvPr/>
          </p:nvSpPr>
          <p:spPr bwMode="auto">
            <a:xfrm>
              <a:off x="7755" y="1589"/>
              <a:ext cx="2551" cy="624"/>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vert="horz" wrap="square" lIns="36000" tIns="8890" rIns="36000" bIns="8890" numCol="1" anchor="ctr"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成年後見</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民法</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7</a:t>
              </a:r>
              <a:r>
                <a:rPr kumimoji="1" lang="ja-JP" altLang="en-US"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条</a:t>
              </a: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endParaRPr>
            </a:p>
          </p:txBody>
        </p:sp>
        <p:cxnSp>
          <p:nvCxnSpPr>
            <p:cNvPr id="2058" name="AutoShape 10"/>
            <p:cNvCxnSpPr>
              <a:cxnSpLocks noChangeShapeType="1"/>
              <a:stCxn id="2052" idx="3"/>
              <a:endCxn id="2053" idx="1"/>
            </p:cNvCxnSpPr>
            <p:nvPr/>
          </p:nvCxnSpPr>
          <p:spPr bwMode="auto">
            <a:xfrm>
              <a:off x="3720" y="1901"/>
              <a:ext cx="1065" cy="1"/>
            </a:xfrm>
            <a:prstGeom prst="straightConnector1">
              <a:avLst/>
            </a:prstGeom>
            <a:noFill/>
            <a:ln w="9525">
              <a:solidFill>
                <a:srgbClr val="000000"/>
              </a:solidFill>
              <a:round/>
              <a:headEnd/>
              <a:tailEnd/>
            </a:ln>
          </p:spPr>
        </p:cxnSp>
        <p:cxnSp>
          <p:nvCxnSpPr>
            <p:cNvPr id="2059" name="AutoShape 11"/>
            <p:cNvCxnSpPr>
              <a:cxnSpLocks noChangeShapeType="1"/>
              <a:stCxn id="2053" idx="3"/>
              <a:endCxn id="2057" idx="1"/>
            </p:cNvCxnSpPr>
            <p:nvPr/>
          </p:nvCxnSpPr>
          <p:spPr bwMode="auto">
            <a:xfrm>
              <a:off x="6885" y="1901"/>
              <a:ext cx="870" cy="1"/>
            </a:xfrm>
            <a:prstGeom prst="straightConnector1">
              <a:avLst/>
            </a:prstGeom>
            <a:noFill/>
            <a:ln w="9525">
              <a:solidFill>
                <a:srgbClr val="000000"/>
              </a:solidFill>
              <a:round/>
              <a:headEnd/>
              <a:tailEnd/>
            </a:ln>
          </p:spPr>
        </p:cxnSp>
        <p:sp>
          <p:nvSpPr>
            <p:cNvPr id="2060" name="Text Box 12"/>
            <p:cNvSpPr txBox="1">
              <a:spLocks noChangeArrowheads="1"/>
            </p:cNvSpPr>
            <p:nvPr/>
          </p:nvSpPr>
          <p:spPr bwMode="auto">
            <a:xfrm>
              <a:off x="6929" y="4938"/>
              <a:ext cx="2956" cy="370"/>
            </a:xfrm>
            <a:prstGeom prst="rect">
              <a:avLst/>
            </a:prstGeom>
            <a:noFill/>
            <a:ln w="9525">
              <a:noFill/>
              <a:miter lim="800000"/>
              <a:headEnd/>
              <a:tailEnd/>
            </a:ln>
          </p:spPr>
          <p:txBody>
            <a:bodyPr vert="horz" wrap="square" lIns="74295" tIns="8890" rIns="74295" bIns="8890" numCol="1" anchor="ctr" anchorCtr="0" compatLnSpc="1">
              <a:prstTxWarp prst="textNoShape">
                <a:avLst/>
              </a:prstTxWarp>
            </a:bodyPr>
            <a:lstStyle/>
            <a:p>
              <a:pPr marL="0" marR="0" lvl="1"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任意後見契約に関する法律</a:t>
              </a:r>
              <a:r>
                <a:rPr kumimoji="1" lang="en-US" altLang="ja-JP" sz="16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altLang="ja-JP" sz="1600"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endParaRPr>
            </a:p>
          </p:txBody>
        </p:sp>
        <p:cxnSp>
          <p:nvCxnSpPr>
            <p:cNvPr id="2061" name="AutoShape 13"/>
            <p:cNvCxnSpPr>
              <a:cxnSpLocks noChangeShapeType="1"/>
            </p:cNvCxnSpPr>
            <p:nvPr/>
          </p:nvCxnSpPr>
          <p:spPr bwMode="auto">
            <a:xfrm>
              <a:off x="4260" y="1902"/>
              <a:ext cx="9" cy="3184"/>
            </a:xfrm>
            <a:prstGeom prst="straightConnector1">
              <a:avLst/>
            </a:prstGeom>
            <a:noFill/>
            <a:ln w="9525">
              <a:solidFill>
                <a:srgbClr val="000000"/>
              </a:solidFill>
              <a:round/>
              <a:headEnd/>
              <a:tailEnd/>
            </a:ln>
          </p:spPr>
        </p:cxnSp>
        <p:cxnSp>
          <p:nvCxnSpPr>
            <p:cNvPr id="2062" name="AutoShape 14"/>
            <p:cNvCxnSpPr>
              <a:cxnSpLocks noChangeShapeType="1"/>
              <a:endCxn id="2054" idx="1"/>
            </p:cNvCxnSpPr>
            <p:nvPr/>
          </p:nvCxnSpPr>
          <p:spPr bwMode="auto">
            <a:xfrm>
              <a:off x="4260" y="5075"/>
              <a:ext cx="525" cy="1"/>
            </a:xfrm>
            <a:prstGeom prst="straightConnector1">
              <a:avLst/>
            </a:prstGeom>
            <a:noFill/>
            <a:ln w="9525">
              <a:solidFill>
                <a:srgbClr val="000000"/>
              </a:solidFill>
              <a:round/>
              <a:headEnd/>
              <a:tailEnd/>
            </a:ln>
          </p:spPr>
        </p:cxnSp>
        <p:cxnSp>
          <p:nvCxnSpPr>
            <p:cNvPr id="2063" name="AutoShape 15"/>
            <p:cNvCxnSpPr>
              <a:cxnSpLocks noChangeShapeType="1"/>
              <a:stCxn id="2055" idx="1"/>
            </p:cNvCxnSpPr>
            <p:nvPr/>
          </p:nvCxnSpPr>
          <p:spPr bwMode="auto">
            <a:xfrm flipH="1">
              <a:off x="7358" y="2923"/>
              <a:ext cx="397" cy="1"/>
            </a:xfrm>
            <a:prstGeom prst="straightConnector1">
              <a:avLst/>
            </a:prstGeom>
            <a:noFill/>
            <a:ln w="9525">
              <a:solidFill>
                <a:srgbClr val="000000"/>
              </a:solidFill>
              <a:round/>
              <a:headEnd/>
              <a:tailEnd/>
            </a:ln>
          </p:spPr>
        </p:cxnSp>
        <p:cxnSp>
          <p:nvCxnSpPr>
            <p:cNvPr id="2064" name="AutoShape 16"/>
            <p:cNvCxnSpPr>
              <a:cxnSpLocks noChangeShapeType="1"/>
              <a:stCxn id="2056" idx="1"/>
            </p:cNvCxnSpPr>
            <p:nvPr/>
          </p:nvCxnSpPr>
          <p:spPr bwMode="auto">
            <a:xfrm flipH="1">
              <a:off x="7358" y="3886"/>
              <a:ext cx="397" cy="1"/>
            </a:xfrm>
            <a:prstGeom prst="straightConnector1">
              <a:avLst/>
            </a:prstGeom>
            <a:noFill/>
            <a:ln w="9525">
              <a:solidFill>
                <a:srgbClr val="000000"/>
              </a:solidFill>
              <a:round/>
              <a:headEnd/>
              <a:tailEnd/>
            </a:ln>
          </p:spPr>
        </p:cxnSp>
        <p:cxnSp>
          <p:nvCxnSpPr>
            <p:cNvPr id="2065" name="AutoShape 17"/>
            <p:cNvCxnSpPr>
              <a:cxnSpLocks noChangeShapeType="1"/>
            </p:cNvCxnSpPr>
            <p:nvPr/>
          </p:nvCxnSpPr>
          <p:spPr bwMode="auto">
            <a:xfrm flipV="1">
              <a:off x="7358" y="1902"/>
              <a:ext cx="0" cy="1977"/>
            </a:xfrm>
            <a:prstGeom prst="straightConnector1">
              <a:avLst/>
            </a:prstGeom>
            <a:noFill/>
            <a:ln w="9525">
              <a:solidFill>
                <a:srgbClr val="000000"/>
              </a:solidFill>
              <a:round/>
              <a:headEnd/>
              <a:tailEnd/>
            </a:ln>
          </p:spPr>
        </p:cxnSp>
      </p:grpSp>
      <p:sp>
        <p:nvSpPr>
          <p:cNvPr id="18" name="テキスト ボックス 17"/>
          <p:cNvSpPr txBox="1"/>
          <p:nvPr/>
        </p:nvSpPr>
        <p:spPr>
          <a:xfrm>
            <a:off x="179512" y="41806"/>
            <a:ext cx="3600000" cy="523220"/>
          </a:xfrm>
          <a:prstGeom prst="rect">
            <a:avLst/>
          </a:prstGeom>
          <a:solidFill>
            <a:schemeClr val="bg1"/>
          </a:solidFill>
          <a:ln>
            <a:noFill/>
          </a:ln>
          <a:effectLst/>
        </p:spPr>
        <p:txBody>
          <a:bodyPr wrap="square" rtlCol="0">
            <a:spAutoFit/>
          </a:bodyPr>
          <a:lstStyle/>
          <a:p>
            <a:pPr algn="dist"/>
            <a:r>
              <a:rPr kumimoji="1" lang="ja-JP" altLang="en-US" sz="2800" smtClean="0"/>
              <a:t>成年後見制度の概要</a:t>
            </a:r>
            <a:endParaRPr kumimoji="1" lang="ja-JP" altLang="en-US">
              <a:latin typeface="+mn-ea"/>
            </a:endParaRPr>
          </a:p>
        </p:txBody>
      </p:sp>
      <p:pic>
        <p:nvPicPr>
          <p:cNvPr id="19"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20" name="角丸四角形 19"/>
          <p:cNvSpPr/>
          <p:nvPr/>
        </p:nvSpPr>
        <p:spPr>
          <a:xfrm>
            <a:off x="227638" y="980728"/>
            <a:ext cx="2472154" cy="432048"/>
          </a:xfrm>
          <a:prstGeom prst="roundRect">
            <a:avLst/>
          </a:prstGeom>
          <a:solidFill>
            <a:schemeClr val="accent1">
              <a:lumMod val="40000"/>
              <a:lumOff val="60000"/>
            </a:schemeClr>
          </a:solidFill>
          <a:ln w="9525">
            <a:no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mtClean="0">
                <a:solidFill>
                  <a:schemeClr val="tx1"/>
                </a:solidFill>
              </a:rPr>
              <a:t>成年後見の類型</a:t>
            </a:r>
            <a:endParaRPr kumimoji="1" lang="ja-JP" altLang="en-US" sz="2400" b="1">
              <a:solidFill>
                <a:schemeClr val="tx1"/>
              </a:solidFill>
            </a:endParaRPr>
          </a:p>
        </p:txBody>
      </p:sp>
      <p:sp>
        <p:nvSpPr>
          <p:cNvPr id="22" name="スライド番号プレースホルダ 21"/>
          <p:cNvSpPr>
            <a:spLocks noGrp="1"/>
          </p:cNvSpPr>
          <p:nvPr>
            <p:ph type="sldNum" sz="quarter" idx="12"/>
          </p:nvPr>
        </p:nvSpPr>
        <p:spPr>
          <a:xfrm>
            <a:off x="6876256" y="6520259"/>
            <a:ext cx="2133600" cy="365125"/>
          </a:xfrm>
        </p:spPr>
        <p:txBody>
          <a:bodyPr/>
          <a:lstStyle/>
          <a:p>
            <a:fld id="{35D9A969-E3F8-4E0B-BE9E-0B6174B58000}" type="slidenum">
              <a:rPr kumimoji="1" lang="ja-JP" altLang="en-US" sz="1800" smtClean="0"/>
              <a:pPr/>
              <a:t>5</a:t>
            </a:fld>
            <a:endParaRPr kumimoji="1" lang="ja-JP" alt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1806"/>
            <a:ext cx="8712968" cy="523220"/>
          </a:xfrm>
          <a:prstGeom prst="rect">
            <a:avLst/>
          </a:prstGeom>
          <a:solidFill>
            <a:schemeClr val="bg1"/>
          </a:solidFill>
          <a:ln>
            <a:noFill/>
          </a:ln>
          <a:effectLst/>
        </p:spPr>
        <p:txBody>
          <a:bodyPr wrap="square" rtlCol="0">
            <a:spAutoFit/>
          </a:bodyPr>
          <a:lstStyle/>
          <a:p>
            <a:pPr algn="ctr"/>
            <a:r>
              <a:rPr kumimoji="1" lang="ja-JP" altLang="en-US" sz="2800" b="1" smtClean="0">
                <a:latin typeface="ＭＳ 明朝" pitchFamily="17" charset="-128"/>
                <a:ea typeface="ＭＳ 明朝" pitchFamily="17" charset="-128"/>
              </a:rPr>
              <a:t>法定後見</a:t>
            </a:r>
            <a:r>
              <a:rPr kumimoji="1" lang="ja-JP" altLang="en-US" sz="2800" smtClean="0">
                <a:latin typeface="ＭＳ Ｐ明朝" pitchFamily="18" charset="-128"/>
                <a:ea typeface="ＭＳ Ｐ明朝" pitchFamily="18" charset="-128"/>
              </a:rPr>
              <a:t>　</a:t>
            </a:r>
            <a:r>
              <a:rPr kumimoji="1" lang="ja-JP" altLang="en-US" sz="2400" smtClean="0">
                <a:latin typeface="ＭＳ Ｐ明朝" pitchFamily="18" charset="-128"/>
                <a:ea typeface="ＭＳ Ｐ明朝" pitchFamily="18" charset="-128"/>
              </a:rPr>
              <a:t> </a:t>
            </a:r>
            <a:r>
              <a:rPr kumimoji="1" lang="en-US" altLang="ja-JP" sz="2400" smtClean="0">
                <a:latin typeface="ＭＳ Ｐ明朝" pitchFamily="18" charset="-128"/>
                <a:ea typeface="ＭＳ Ｐ明朝" pitchFamily="18" charset="-128"/>
              </a:rPr>
              <a:t>-</a:t>
            </a:r>
            <a:r>
              <a:rPr kumimoji="1" lang="ja-JP" altLang="en-US" sz="2400" smtClean="0">
                <a:latin typeface="ＭＳ Ｐ明朝" pitchFamily="18" charset="-128"/>
                <a:ea typeface="ＭＳ Ｐ明朝" pitchFamily="18" charset="-128"/>
              </a:rPr>
              <a:t> ３類型の概要 </a:t>
            </a:r>
            <a:r>
              <a:rPr kumimoji="1" lang="en-US" altLang="ja-JP" sz="2400" smtClean="0">
                <a:latin typeface="ＭＳ Ｐ明朝" pitchFamily="18" charset="-128"/>
                <a:ea typeface="ＭＳ Ｐ明朝" pitchFamily="18" charset="-128"/>
              </a:rPr>
              <a:t>-</a:t>
            </a:r>
            <a:endParaRPr kumimoji="1" lang="ja-JP" altLang="en-US" sz="2400">
              <a:latin typeface="ＭＳ Ｐ明朝" pitchFamily="18" charset="-128"/>
              <a:ea typeface="ＭＳ Ｐ明朝" pitchFamily="18" charset="-128"/>
            </a:endParaRPr>
          </a:p>
        </p:txBody>
      </p:sp>
      <p:graphicFrame>
        <p:nvGraphicFramePr>
          <p:cNvPr id="3" name="表 2"/>
          <p:cNvGraphicFramePr>
            <a:graphicFrameLocks noGrp="1"/>
          </p:cNvGraphicFramePr>
          <p:nvPr/>
        </p:nvGraphicFramePr>
        <p:xfrm>
          <a:off x="107504" y="980728"/>
          <a:ext cx="8928000" cy="5475183"/>
        </p:xfrm>
        <a:graphic>
          <a:graphicData uri="http://schemas.openxmlformats.org/drawingml/2006/table">
            <a:tbl>
              <a:tblPr firstRow="1" bandRow="1">
                <a:tableStyleId>{5940675A-B579-460E-94D1-54222C63F5DA}</a:tableStyleId>
              </a:tblPr>
              <a:tblGrid>
                <a:gridCol w="446400"/>
                <a:gridCol w="1131414"/>
                <a:gridCol w="2510158"/>
                <a:gridCol w="2366721"/>
                <a:gridCol w="2473307"/>
              </a:tblGrid>
              <a:tr h="433732">
                <a:tc gridSpan="2">
                  <a:txBody>
                    <a:bodyPr/>
                    <a:lstStyle/>
                    <a:p>
                      <a:pPr algn="ctr"/>
                      <a:endParaRPr lang="ja-JP" altLang="en-US" sz="1500">
                        <a:latin typeface="ＭＳ ゴシック" pitchFamily="49" charset="-128"/>
                        <a:ea typeface="ＭＳ ゴシック" pitchFamily="49" charset="-128"/>
                      </a:endParaRPr>
                    </a:p>
                  </a:txBody>
                  <a:tcPr anchor="ctr">
                    <a:solidFill>
                      <a:srgbClr val="DDDDDD"/>
                    </a:solidFill>
                  </a:tcPr>
                </a:tc>
                <a:tc hMerge="1">
                  <a:txBody>
                    <a:bodyPr/>
                    <a:lstStyle/>
                    <a:p>
                      <a:endParaRPr kumimoji="1" lang="ja-JP" altLang="en-US"/>
                    </a:p>
                  </a:txBody>
                  <a:tcPr/>
                </a:tc>
                <a:tc>
                  <a:txBody>
                    <a:bodyPr/>
                    <a:lstStyle/>
                    <a:p>
                      <a:pPr algn="ctr"/>
                      <a:r>
                        <a:rPr kumimoji="1" lang="ja-JP" altLang="en-US" sz="2000" smtClean="0">
                          <a:latin typeface="ＭＳ ゴシック" pitchFamily="49" charset="-128"/>
                          <a:ea typeface="ＭＳ ゴシック" pitchFamily="49" charset="-128"/>
                        </a:rPr>
                        <a:t>補　助 </a:t>
                      </a:r>
                      <a:endParaRPr kumimoji="1" lang="ja-JP" altLang="en-US" sz="2000">
                        <a:latin typeface="ＭＳ ゴシック" pitchFamily="49" charset="-128"/>
                        <a:ea typeface="ＭＳ ゴシック" pitchFamily="49" charset="-128"/>
                      </a:endParaRPr>
                    </a:p>
                  </a:txBody>
                  <a:tcPr anchor="ctr">
                    <a:solidFill>
                      <a:srgbClr val="DDDDDD"/>
                    </a:solidFill>
                  </a:tcPr>
                </a:tc>
                <a:tc>
                  <a:txBody>
                    <a:bodyPr/>
                    <a:lstStyle/>
                    <a:p>
                      <a:pPr algn="ctr"/>
                      <a:r>
                        <a:rPr kumimoji="1" lang="ja-JP" altLang="en-US" sz="2000" smtClean="0">
                          <a:latin typeface="ＭＳ ゴシック" pitchFamily="49" charset="-128"/>
                          <a:ea typeface="ＭＳ ゴシック" pitchFamily="49" charset="-128"/>
                        </a:rPr>
                        <a:t>保　佐</a:t>
                      </a:r>
                      <a:endParaRPr kumimoji="1" lang="ja-JP" altLang="en-US" sz="2000">
                        <a:latin typeface="ＭＳ ゴシック" pitchFamily="49" charset="-128"/>
                        <a:ea typeface="ＭＳ ゴシック" pitchFamily="49" charset="-128"/>
                      </a:endParaRPr>
                    </a:p>
                  </a:txBody>
                  <a:tcPr anchor="ctr">
                    <a:solidFill>
                      <a:srgbClr val="DDDDDD"/>
                    </a:solidFill>
                  </a:tcPr>
                </a:tc>
                <a:tc>
                  <a:txBody>
                    <a:bodyPr/>
                    <a:lstStyle/>
                    <a:p>
                      <a:pPr algn="ctr"/>
                      <a:r>
                        <a:rPr kumimoji="1" lang="ja-JP" altLang="en-US" sz="2000" smtClean="0">
                          <a:latin typeface="ＭＳ ゴシック" pitchFamily="49" charset="-128"/>
                          <a:ea typeface="ＭＳ ゴシック" pitchFamily="49" charset="-128"/>
                        </a:rPr>
                        <a:t>　成年後見</a:t>
                      </a:r>
                      <a:endParaRPr kumimoji="1" lang="ja-JP" altLang="en-US" sz="2000">
                        <a:latin typeface="ＭＳ ゴシック" pitchFamily="49" charset="-128"/>
                        <a:ea typeface="ＭＳ ゴシック" pitchFamily="49" charset="-128"/>
                      </a:endParaRPr>
                    </a:p>
                  </a:txBody>
                  <a:tcPr anchor="ctr">
                    <a:solidFill>
                      <a:srgbClr val="DDDDDD"/>
                    </a:solidFill>
                  </a:tcPr>
                </a:tc>
              </a:tr>
              <a:tr h="955666">
                <a:tc>
                  <a:txBody>
                    <a:bodyPr/>
                    <a:lstStyle/>
                    <a:p>
                      <a:pPr algn="ctr"/>
                      <a:r>
                        <a:rPr lang="ja-JP" altLang="en-US" sz="1500" smtClean="0">
                          <a:latin typeface="ＭＳ Ｐ明朝" pitchFamily="18" charset="-128"/>
                          <a:ea typeface="ＭＳ Ｐ明朝" pitchFamily="18" charset="-128"/>
                        </a:rPr>
                        <a:t>要　件</a:t>
                      </a:r>
                      <a:endParaRPr lang="ja-JP" altLang="en-US" sz="1500">
                        <a:latin typeface="ＭＳ Ｐ明朝" pitchFamily="18" charset="-128"/>
                        <a:ea typeface="ＭＳ Ｐ明朝" pitchFamily="18" charset="-128"/>
                      </a:endParaRPr>
                    </a:p>
                  </a:txBody>
                  <a:tcPr vert="eaVert" anchor="ctr"/>
                </a:tc>
                <a:tc>
                  <a:txBody>
                    <a:bodyPr/>
                    <a:lstStyle/>
                    <a:p>
                      <a:pPr algn="dist"/>
                      <a:r>
                        <a:rPr kumimoji="1" lang="ja-JP" altLang="en-US" sz="1500" smtClean="0">
                          <a:latin typeface="ＭＳ Ｐ明朝" pitchFamily="18" charset="-128"/>
                          <a:ea typeface="ＭＳ Ｐ明朝" pitchFamily="18" charset="-128"/>
                        </a:rPr>
                        <a:t>対象者の</a:t>
                      </a:r>
                      <a:endParaRPr kumimoji="1" lang="en-US" altLang="ja-JP" sz="1500" smtClean="0">
                        <a:latin typeface="ＭＳ Ｐ明朝" pitchFamily="18" charset="-128"/>
                        <a:ea typeface="ＭＳ Ｐ明朝" pitchFamily="18" charset="-128"/>
                      </a:endParaRPr>
                    </a:p>
                    <a:p>
                      <a:pPr algn="dist"/>
                      <a:r>
                        <a:rPr kumimoji="1" lang="ja-JP" altLang="en-US" sz="1500" smtClean="0">
                          <a:latin typeface="ＭＳ Ｐ明朝" pitchFamily="18" charset="-128"/>
                          <a:ea typeface="ＭＳ Ｐ明朝" pitchFamily="18" charset="-128"/>
                        </a:rPr>
                        <a:t>判断能力</a:t>
                      </a:r>
                      <a:endParaRPr kumimoji="1" lang="ja-JP" altLang="en-US" sz="1500">
                        <a:latin typeface="ＭＳ Ｐ明朝" pitchFamily="18" charset="-128"/>
                        <a:ea typeface="ＭＳ Ｐ明朝" pitchFamily="18" charset="-128"/>
                      </a:endParaRPr>
                    </a:p>
                  </a:txBody>
                  <a:tcPr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精神上の障害</a:t>
                      </a:r>
                      <a:r>
                        <a:rPr kumimoji="1" lang="en-US" altLang="ja-JP"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認知症・知的障害・精神障害など</a:t>
                      </a:r>
                      <a:r>
                        <a:rPr kumimoji="1" lang="en-US" altLang="ja-JP"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により事理を弁識する能力が</a:t>
                      </a:r>
                      <a:r>
                        <a:rPr kumimoji="1" lang="ja-JP" altLang="ja-JP" sz="1500" b="1" kern="1200" smtClean="0">
                          <a:solidFill>
                            <a:srgbClr val="FF0000"/>
                          </a:solidFill>
                          <a:latin typeface="ＭＳ Ｐ明朝" pitchFamily="18" charset="-128"/>
                          <a:ea typeface="ＭＳ Ｐ明朝" pitchFamily="18" charset="-128"/>
                          <a:cs typeface="+mn-cs"/>
                        </a:rPr>
                        <a:t>不十分</a:t>
                      </a:r>
                      <a:r>
                        <a:rPr kumimoji="1" lang="ja-JP" altLang="ja-JP" sz="1500" kern="1200" smtClean="0">
                          <a:solidFill>
                            <a:schemeClr val="tx1"/>
                          </a:solidFill>
                          <a:latin typeface="ＭＳ Ｐ明朝" pitchFamily="18" charset="-128"/>
                          <a:ea typeface="ＭＳ Ｐ明朝" pitchFamily="18" charset="-128"/>
                          <a:cs typeface="+mn-cs"/>
                        </a:rPr>
                        <a:t>な者</a:t>
                      </a:r>
                      <a:endParaRPr kumimoji="1" lang="ja-JP" altLang="en-US" sz="1500">
                        <a:latin typeface="ＭＳ Ｐ明朝" pitchFamily="18" charset="-128"/>
                        <a:ea typeface="ＭＳ Ｐ明朝" pitchFamily="18" charset="-128"/>
                      </a:endParaRPr>
                    </a:p>
                  </a:txBody>
                  <a:tcPr/>
                </a:tc>
                <a:tc>
                  <a:txBody>
                    <a:bodyPr/>
                    <a:lstStyle/>
                    <a:p>
                      <a:r>
                        <a:rPr kumimoji="1" lang="ja-JP" altLang="ja-JP" sz="1500" kern="1200" smtClean="0">
                          <a:solidFill>
                            <a:schemeClr val="tx1"/>
                          </a:solidFill>
                          <a:latin typeface="ＭＳ Ｐ明朝" pitchFamily="18" charset="-128"/>
                          <a:ea typeface="ＭＳ Ｐ明朝" pitchFamily="18" charset="-128"/>
                          <a:cs typeface="+mn-cs"/>
                        </a:rPr>
                        <a:t>精神上の障害により事理を弁識する能力が</a:t>
                      </a:r>
                      <a:r>
                        <a:rPr kumimoji="1" lang="ja-JP" altLang="ja-JP" sz="1500" b="1" kern="1200" smtClean="0">
                          <a:solidFill>
                            <a:srgbClr val="FF0000"/>
                          </a:solidFill>
                          <a:latin typeface="ＭＳ Ｐ明朝" pitchFamily="18" charset="-128"/>
                          <a:ea typeface="ＭＳ Ｐ明朝" pitchFamily="18" charset="-128"/>
                          <a:cs typeface="+mn-cs"/>
                        </a:rPr>
                        <a:t>著しく不十分</a:t>
                      </a:r>
                      <a:r>
                        <a:rPr kumimoji="1" lang="ja-JP" altLang="ja-JP" sz="1500" kern="1200" smtClean="0">
                          <a:solidFill>
                            <a:schemeClr val="tx1"/>
                          </a:solidFill>
                          <a:latin typeface="ＭＳ Ｐ明朝" pitchFamily="18" charset="-128"/>
                          <a:ea typeface="ＭＳ Ｐ明朝" pitchFamily="18" charset="-128"/>
                          <a:cs typeface="+mn-cs"/>
                        </a:rPr>
                        <a:t>な者</a:t>
                      </a:r>
                      <a:endParaRPr kumimoji="1" lang="ja-JP" altLang="en-US" sz="1500">
                        <a:latin typeface="ＭＳ Ｐ明朝" pitchFamily="18" charset="-128"/>
                        <a:ea typeface="ＭＳ Ｐ明朝" pitchFamily="18" charset="-128"/>
                      </a:endParaRPr>
                    </a:p>
                  </a:txBody>
                  <a:tcPr/>
                </a:tc>
                <a:tc>
                  <a:txBody>
                    <a:bodyPr/>
                    <a:lstStyle/>
                    <a:p>
                      <a:r>
                        <a:rPr kumimoji="1" lang="ja-JP" altLang="ja-JP" sz="1500" kern="1200" smtClean="0">
                          <a:solidFill>
                            <a:schemeClr val="tx1"/>
                          </a:solidFill>
                          <a:latin typeface="ＭＳ Ｐ明朝" pitchFamily="18" charset="-128"/>
                          <a:ea typeface="ＭＳ Ｐ明朝" pitchFamily="18" charset="-128"/>
                          <a:cs typeface="+mn-cs"/>
                        </a:rPr>
                        <a:t>精神上の障害により事理を弁識する</a:t>
                      </a:r>
                      <a:r>
                        <a:rPr kumimoji="1" lang="ja-JP" altLang="ja-JP" sz="1500" b="1" kern="1200" smtClean="0">
                          <a:solidFill>
                            <a:srgbClr val="FF0000"/>
                          </a:solidFill>
                          <a:latin typeface="ＭＳ Ｐ明朝" pitchFamily="18" charset="-128"/>
                          <a:ea typeface="ＭＳ Ｐ明朝" pitchFamily="18" charset="-128"/>
                          <a:cs typeface="+mn-cs"/>
                        </a:rPr>
                        <a:t>能力を欠く常況</a:t>
                      </a:r>
                      <a:r>
                        <a:rPr kumimoji="1" lang="ja-JP" altLang="ja-JP" sz="1500" kern="1200" smtClean="0">
                          <a:solidFill>
                            <a:schemeClr val="tx1"/>
                          </a:solidFill>
                          <a:latin typeface="ＭＳ Ｐ明朝" pitchFamily="18" charset="-128"/>
                          <a:ea typeface="ＭＳ Ｐ明朝" pitchFamily="18" charset="-128"/>
                          <a:cs typeface="+mn-cs"/>
                        </a:rPr>
                        <a:t>にある者</a:t>
                      </a:r>
                      <a:endParaRPr kumimoji="1" lang="ja-JP" altLang="en-US" sz="1500">
                        <a:latin typeface="ＭＳ Ｐ明朝" pitchFamily="18" charset="-128"/>
                        <a:ea typeface="ＭＳ Ｐ明朝" pitchFamily="18" charset="-128"/>
                      </a:endParaRPr>
                    </a:p>
                  </a:txBody>
                  <a:tcPr/>
                </a:tc>
              </a:tr>
              <a:tr h="805502">
                <a:tc rowSpan="2">
                  <a:txBody>
                    <a:bodyPr/>
                    <a:lstStyle/>
                    <a:p>
                      <a:pPr algn="ctr"/>
                      <a:r>
                        <a:rPr kumimoji="1" lang="ja-JP" altLang="en-US" sz="1500" smtClean="0">
                          <a:latin typeface="ＭＳ Ｐ明朝" pitchFamily="18" charset="-128"/>
                          <a:ea typeface="ＭＳ Ｐ明朝" pitchFamily="18" charset="-128"/>
                        </a:rPr>
                        <a:t>開始の手続</a:t>
                      </a:r>
                      <a:endParaRPr kumimoji="1" lang="ja-JP" altLang="en-US" sz="1500">
                        <a:latin typeface="ＭＳ Ｐ明朝" pitchFamily="18" charset="-128"/>
                        <a:ea typeface="ＭＳ Ｐ明朝" pitchFamily="18" charset="-128"/>
                      </a:endParaRPr>
                    </a:p>
                  </a:txBody>
                  <a:tcPr vert="eaVert">
                    <a:solidFill>
                      <a:schemeClr val="accent5">
                        <a:lumMod val="20000"/>
                        <a:lumOff val="80000"/>
                      </a:schemeClr>
                    </a:solidFill>
                  </a:tcPr>
                </a:tc>
                <a:tc>
                  <a:txBody>
                    <a:bodyPr/>
                    <a:lstStyle/>
                    <a:p>
                      <a:pPr algn="dist"/>
                      <a:r>
                        <a:rPr kumimoji="1" lang="ja-JP" altLang="en-US" sz="1500" smtClean="0">
                          <a:latin typeface="ＭＳ Ｐ明朝" pitchFamily="18" charset="-128"/>
                          <a:ea typeface="ＭＳ Ｐ明朝" pitchFamily="18" charset="-128"/>
                        </a:rPr>
                        <a:t>申立権者</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c gridSpan="3">
                  <a:txBody>
                    <a:bodyPr/>
                    <a:lstStyle/>
                    <a:p>
                      <a:r>
                        <a:rPr kumimoji="1" lang="ja-JP" altLang="ja-JP" sz="1500" kern="1200" smtClean="0">
                          <a:solidFill>
                            <a:schemeClr val="tx1"/>
                          </a:solidFill>
                          <a:latin typeface="ＭＳ Ｐ明朝" pitchFamily="18" charset="-128"/>
                          <a:ea typeface="ＭＳ Ｐ明朝" pitchFamily="18" charset="-128"/>
                          <a:cs typeface="+mn-cs"/>
                        </a:rPr>
                        <a:t>・本人、配偶者、四親等以内の親族、検察官</a:t>
                      </a:r>
                      <a:r>
                        <a:rPr kumimoji="1" lang="ja-JP" altLang="en-US" sz="1500" kern="1200" smtClean="0">
                          <a:solidFill>
                            <a:schemeClr val="tx1"/>
                          </a:solidFill>
                          <a:latin typeface="ＭＳ Ｐ明朝" pitchFamily="18" charset="-128"/>
                          <a:ea typeface="ＭＳ Ｐ明朝" pitchFamily="18" charset="-128"/>
                          <a:cs typeface="+mn-cs"/>
                        </a:rPr>
                        <a:t>等</a:t>
                      </a:r>
                      <a:endParaRPr kumimoji="1" lang="ja-JP" altLang="ja-JP" sz="1500" kern="1200" smtClean="0">
                        <a:solidFill>
                          <a:schemeClr val="tx1"/>
                        </a:solidFill>
                        <a:latin typeface="ＭＳ Ｐ明朝" pitchFamily="18" charset="-128"/>
                        <a:ea typeface="ＭＳ Ｐ明朝" pitchFamily="18" charset="-128"/>
                        <a:cs typeface="+mn-cs"/>
                      </a:endParaRPr>
                    </a:p>
                    <a:p>
                      <a:pPr marL="108000" indent="-108000"/>
                      <a:r>
                        <a:rPr kumimoji="1" lang="ja-JP" altLang="ja-JP" sz="1500" kern="1200" smtClean="0">
                          <a:solidFill>
                            <a:schemeClr val="tx1"/>
                          </a:solidFill>
                          <a:latin typeface="ＭＳ Ｐ明朝" pitchFamily="18" charset="-128"/>
                          <a:ea typeface="ＭＳ Ｐ明朝" pitchFamily="18" charset="-128"/>
                          <a:cs typeface="+mn-cs"/>
                        </a:rPr>
                        <a:t>・未成年後見人、未成年後見監督人、任意後見受任者、任意後見人、任意後見監督人等</a:t>
                      </a:r>
                    </a:p>
                    <a:p>
                      <a:r>
                        <a:rPr kumimoji="1" lang="ja-JP" altLang="ja-JP" sz="1500" kern="1200" smtClean="0">
                          <a:solidFill>
                            <a:schemeClr val="tx1"/>
                          </a:solidFill>
                          <a:latin typeface="ＭＳ Ｐ明朝" pitchFamily="18" charset="-128"/>
                          <a:ea typeface="ＭＳ Ｐ明朝" pitchFamily="18" charset="-128"/>
                          <a:cs typeface="+mn-cs"/>
                        </a:rPr>
                        <a:t>・市町村長</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c hMerge="1">
                  <a:txBody>
                    <a:bodyPr/>
                    <a:lstStyle/>
                    <a:p>
                      <a:endParaRPr kumimoji="1" lang="ja-JP" altLang="en-US" sz="1500">
                        <a:latin typeface="ＭＳ ゴシック" pitchFamily="49" charset="-128"/>
                        <a:ea typeface="ＭＳ ゴシック" pitchFamily="49" charset="-128"/>
                      </a:endParaRPr>
                    </a:p>
                  </a:txBody>
                  <a:tcPr/>
                </a:tc>
                <a:tc hMerge="1">
                  <a:txBody>
                    <a:bodyPr/>
                    <a:lstStyle/>
                    <a:p>
                      <a:endParaRPr kumimoji="1" lang="ja-JP" altLang="en-US" sz="1500">
                        <a:latin typeface="ＭＳ ゴシック" pitchFamily="49" charset="-128"/>
                        <a:ea typeface="ＭＳ ゴシック" pitchFamily="49" charset="-128"/>
                      </a:endParaRPr>
                    </a:p>
                  </a:txBody>
                  <a:tcPr/>
                </a:tc>
              </a:tr>
              <a:tr h="491230">
                <a:tc vMerge="1">
                  <a:txBody>
                    <a:bodyPr/>
                    <a:lstStyle/>
                    <a:p>
                      <a:endParaRPr kumimoji="1" lang="ja-JP" altLang="en-US" sz="1500">
                        <a:latin typeface="ＭＳ ゴシック" pitchFamily="49" charset="-128"/>
                        <a:ea typeface="ＭＳ ゴシック" pitchFamily="49" charset="-128"/>
                      </a:endParaRPr>
                    </a:p>
                  </a:txBody>
                  <a:tcPr/>
                </a:tc>
                <a:tc>
                  <a:txBody>
                    <a:bodyPr/>
                    <a:lstStyle/>
                    <a:p>
                      <a:r>
                        <a:rPr kumimoji="1" lang="ja-JP" altLang="en-US" sz="1500" smtClean="0">
                          <a:latin typeface="ＭＳ Ｐ明朝" pitchFamily="18" charset="-128"/>
                          <a:ea typeface="ＭＳ Ｐ明朝" pitchFamily="18" charset="-128"/>
                        </a:rPr>
                        <a:t>本人の同意</a:t>
                      </a:r>
                      <a:endParaRPr kumimoji="1" lang="ja-JP" altLang="en-US" sz="1500">
                        <a:latin typeface="ＭＳ Ｐ明朝" pitchFamily="18" charset="-128"/>
                        <a:ea typeface="ＭＳ Ｐ明朝" pitchFamily="18" charset="-128"/>
                      </a:endParaRPr>
                    </a:p>
                  </a:txBody>
                  <a:tcPr marL="72000" marR="72000" anchor="ctr">
                    <a:solidFill>
                      <a:schemeClr val="accent5">
                        <a:lumMod val="20000"/>
                        <a:lumOff val="80000"/>
                      </a:schemeClr>
                    </a:solidFill>
                  </a:tcPr>
                </a:tc>
                <a:tc>
                  <a:txBody>
                    <a:bodyPr/>
                    <a:lstStyle/>
                    <a:p>
                      <a:r>
                        <a:rPr kumimoji="1" lang="ja-JP" altLang="en-US" sz="1500" smtClean="0">
                          <a:latin typeface="ＭＳ Ｐ明朝" pitchFamily="18" charset="-128"/>
                          <a:ea typeface="ＭＳ Ｐ明朝" pitchFamily="18" charset="-128"/>
                        </a:rPr>
                        <a:t>必要</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c>
                  <a:txBody>
                    <a:bodyPr/>
                    <a:lstStyle/>
                    <a:p>
                      <a:r>
                        <a:rPr kumimoji="1" lang="ja-JP" altLang="en-US" sz="1500" smtClean="0">
                          <a:latin typeface="ＭＳ Ｐ明朝" pitchFamily="18" charset="-128"/>
                          <a:ea typeface="ＭＳ Ｐ明朝" pitchFamily="18" charset="-128"/>
                        </a:rPr>
                        <a:t>不要</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c>
                  <a:txBody>
                    <a:bodyPr/>
                    <a:lstStyle/>
                    <a:p>
                      <a:r>
                        <a:rPr kumimoji="1" lang="ja-JP" altLang="en-US" sz="1500" smtClean="0">
                          <a:latin typeface="ＭＳ Ｐ明朝" pitchFamily="18" charset="-128"/>
                          <a:ea typeface="ＭＳ Ｐ明朝" pitchFamily="18" charset="-128"/>
                        </a:rPr>
                        <a:t>不要</a:t>
                      </a:r>
                      <a:endParaRPr kumimoji="1" lang="en-US" altLang="ja-JP" sz="1500" smtClean="0">
                        <a:latin typeface="ＭＳ Ｐ明朝" pitchFamily="18" charset="-128"/>
                        <a:ea typeface="ＭＳ Ｐ明朝" pitchFamily="18" charset="-128"/>
                      </a:endParaRPr>
                    </a:p>
                  </a:txBody>
                  <a:tcPr anchor="ctr">
                    <a:solidFill>
                      <a:schemeClr val="accent5">
                        <a:lumMod val="20000"/>
                        <a:lumOff val="80000"/>
                      </a:schemeClr>
                    </a:solidFill>
                  </a:tcPr>
                </a:tc>
              </a:tr>
              <a:tr h="1368152">
                <a:tc rowSpan="3">
                  <a:txBody>
                    <a:bodyPr/>
                    <a:lstStyle/>
                    <a:p>
                      <a:pPr algn="ctr"/>
                      <a:r>
                        <a:rPr kumimoji="1" lang="ja-JP" altLang="en-US" sz="1500" smtClean="0">
                          <a:latin typeface="ＭＳ Ｐ明朝" pitchFamily="18" charset="-128"/>
                          <a:ea typeface="ＭＳ Ｐ明朝" pitchFamily="18" charset="-128"/>
                        </a:rPr>
                        <a:t>同意権・取消権</a:t>
                      </a:r>
                      <a:endParaRPr kumimoji="1" lang="ja-JP" altLang="en-US" sz="1500">
                        <a:latin typeface="ＭＳ Ｐ明朝" pitchFamily="18" charset="-128"/>
                        <a:ea typeface="ＭＳ Ｐ明朝" pitchFamily="18" charset="-128"/>
                      </a:endParaRPr>
                    </a:p>
                  </a:txBody>
                  <a:tcPr vert="eaVert"/>
                </a:tc>
                <a:tc>
                  <a:txBody>
                    <a:bodyPr/>
                    <a:lstStyle/>
                    <a:p>
                      <a:pPr algn="ctr"/>
                      <a:r>
                        <a:rPr kumimoji="1" lang="ja-JP" altLang="en-US" sz="1500" smtClean="0">
                          <a:latin typeface="ＭＳ Ｐ明朝" pitchFamily="18" charset="-128"/>
                          <a:ea typeface="ＭＳ Ｐ明朝" pitchFamily="18" charset="-128"/>
                        </a:rPr>
                        <a:t>付与の対象</a:t>
                      </a:r>
                      <a:endParaRPr kumimoji="1" lang="ja-JP" altLang="en-US" sz="1500">
                        <a:latin typeface="ＭＳ Ｐ明朝" pitchFamily="18" charset="-128"/>
                        <a:ea typeface="ＭＳ Ｐ明朝" pitchFamily="18" charset="-128"/>
                      </a:endParaRPr>
                    </a:p>
                  </a:txBody>
                  <a:tcPr marL="36000" marR="36000"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申立ての範囲内で</a:t>
                      </a:r>
                      <a:r>
                        <a:rPr kumimoji="1" lang="ja-JP" altLang="en-US"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家庭裁判所が定める「特定の法律行為」</a:t>
                      </a:r>
                      <a:r>
                        <a:rPr kumimoji="1" lang="ja-JP" altLang="en-US" sz="1500" kern="1200" smtClean="0">
                          <a:solidFill>
                            <a:schemeClr val="tx1"/>
                          </a:solidFill>
                          <a:latin typeface="ＭＳ Ｐ明朝" pitchFamily="18" charset="-128"/>
                          <a:ea typeface="ＭＳ Ｐ明朝" pitchFamily="18" charset="-128"/>
                          <a:cs typeface="+mn-cs"/>
                        </a:rPr>
                        <a:t>　</a:t>
                      </a:r>
                      <a:r>
                        <a:rPr kumimoji="1" lang="en-US" altLang="ja-JP"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民法第</a:t>
                      </a:r>
                      <a:r>
                        <a:rPr kumimoji="1" lang="en-US" altLang="ja-JP" sz="1500" kern="1200" smtClean="0">
                          <a:solidFill>
                            <a:schemeClr val="tx1"/>
                          </a:solidFill>
                          <a:latin typeface="ＭＳ Ｐ明朝" pitchFamily="18" charset="-128"/>
                          <a:ea typeface="ＭＳ Ｐ明朝" pitchFamily="18" charset="-128"/>
                          <a:cs typeface="+mn-cs"/>
                        </a:rPr>
                        <a:t>13</a:t>
                      </a:r>
                      <a:r>
                        <a:rPr kumimoji="1" lang="ja-JP" altLang="ja-JP" sz="1500" kern="1200" smtClean="0">
                          <a:solidFill>
                            <a:schemeClr val="tx1"/>
                          </a:solidFill>
                          <a:latin typeface="ＭＳ Ｐ明朝" pitchFamily="18" charset="-128"/>
                          <a:ea typeface="ＭＳ Ｐ明朝" pitchFamily="18" charset="-128"/>
                          <a:cs typeface="+mn-cs"/>
                        </a:rPr>
                        <a:t>条第</a:t>
                      </a:r>
                      <a:r>
                        <a:rPr kumimoji="1" lang="en-US" altLang="ja-JP" sz="1500" kern="1200" smtClean="0">
                          <a:solidFill>
                            <a:schemeClr val="tx1"/>
                          </a:solidFill>
                          <a:latin typeface="ＭＳ Ｐ明朝" pitchFamily="18" charset="-128"/>
                          <a:ea typeface="ＭＳ Ｐ明朝" pitchFamily="18" charset="-128"/>
                          <a:cs typeface="+mn-cs"/>
                        </a:rPr>
                        <a:t>1</a:t>
                      </a:r>
                      <a:r>
                        <a:rPr kumimoji="1" lang="ja-JP" altLang="ja-JP" sz="1500" kern="1200" smtClean="0">
                          <a:solidFill>
                            <a:schemeClr val="tx1"/>
                          </a:solidFill>
                          <a:latin typeface="ＭＳ Ｐ明朝" pitchFamily="18" charset="-128"/>
                          <a:ea typeface="ＭＳ Ｐ明朝" pitchFamily="18" charset="-128"/>
                          <a:cs typeface="+mn-cs"/>
                        </a:rPr>
                        <a:t>項各号に定められた法律行為の一部に限られる</a:t>
                      </a:r>
                      <a:r>
                        <a:rPr kumimoji="1" lang="en-US" altLang="ja-JP" sz="1500" kern="1200" smtClean="0">
                          <a:solidFill>
                            <a:schemeClr val="tx1"/>
                          </a:solidFill>
                          <a:latin typeface="ＭＳ Ｐ明朝" pitchFamily="18" charset="-128"/>
                          <a:ea typeface="ＭＳ Ｐ明朝" pitchFamily="18" charset="-128"/>
                          <a:cs typeface="+mn-cs"/>
                        </a:rPr>
                        <a:t>)</a:t>
                      </a:r>
                      <a:endParaRPr kumimoji="1" lang="ja-JP" altLang="en-US" sz="1500">
                        <a:latin typeface="ＭＳ Ｐ明朝" pitchFamily="18" charset="-128"/>
                        <a:ea typeface="ＭＳ Ｐ明朝" pitchFamily="18" charset="-128"/>
                      </a:endParaRPr>
                    </a:p>
                  </a:txBody>
                  <a:tcPr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民法第</a:t>
                      </a:r>
                      <a:r>
                        <a:rPr kumimoji="1" lang="en-US" altLang="ja-JP" sz="1500" kern="1200" smtClean="0">
                          <a:solidFill>
                            <a:schemeClr val="tx1"/>
                          </a:solidFill>
                          <a:latin typeface="ＭＳ Ｐ明朝" pitchFamily="18" charset="-128"/>
                          <a:ea typeface="ＭＳ Ｐ明朝" pitchFamily="18" charset="-128"/>
                          <a:cs typeface="+mn-cs"/>
                        </a:rPr>
                        <a:t>13</a:t>
                      </a:r>
                      <a:r>
                        <a:rPr kumimoji="1" lang="ja-JP" altLang="ja-JP" sz="1500" kern="1200" smtClean="0">
                          <a:solidFill>
                            <a:schemeClr val="tx1"/>
                          </a:solidFill>
                          <a:latin typeface="ＭＳ Ｐ明朝" pitchFamily="18" charset="-128"/>
                          <a:ea typeface="ＭＳ Ｐ明朝" pitchFamily="18" charset="-128"/>
                          <a:cs typeface="+mn-cs"/>
                        </a:rPr>
                        <a:t>条第</a:t>
                      </a:r>
                      <a:r>
                        <a:rPr kumimoji="1" lang="en-US" altLang="ja-JP" sz="1500" kern="1200" smtClean="0">
                          <a:solidFill>
                            <a:schemeClr val="tx1"/>
                          </a:solidFill>
                          <a:latin typeface="ＭＳ Ｐ明朝" pitchFamily="18" charset="-128"/>
                          <a:ea typeface="ＭＳ Ｐ明朝" pitchFamily="18" charset="-128"/>
                          <a:cs typeface="+mn-cs"/>
                        </a:rPr>
                        <a:t>1</a:t>
                      </a:r>
                      <a:r>
                        <a:rPr kumimoji="1" lang="ja-JP" altLang="ja-JP" sz="1500" kern="1200" smtClean="0">
                          <a:solidFill>
                            <a:schemeClr val="tx1"/>
                          </a:solidFill>
                          <a:latin typeface="ＭＳ Ｐ明朝" pitchFamily="18" charset="-128"/>
                          <a:ea typeface="ＭＳ Ｐ明朝" pitchFamily="18" charset="-128"/>
                          <a:cs typeface="+mn-cs"/>
                        </a:rPr>
                        <a:t>項各号に定められた所定の法律行為、同意権の範囲拡張の審判を受けた行為</a:t>
                      </a:r>
                      <a:r>
                        <a:rPr kumimoji="1" lang="ja-JP" altLang="en-US" sz="1500" kern="1200" baseline="0" smtClean="0">
                          <a:solidFill>
                            <a:schemeClr val="tx1"/>
                          </a:solidFill>
                          <a:latin typeface="ＭＳ Ｐ明朝" pitchFamily="18" charset="-128"/>
                          <a:ea typeface="ＭＳ Ｐ明朝" pitchFamily="18" charset="-128"/>
                          <a:cs typeface="+mn-cs"/>
                        </a:rPr>
                        <a:t> </a:t>
                      </a:r>
                      <a:r>
                        <a:rPr kumimoji="1" lang="en-US" altLang="ja-JP"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民法第</a:t>
                      </a:r>
                      <a:r>
                        <a:rPr kumimoji="1" lang="en-US" altLang="ja-JP" sz="1500" kern="1200" smtClean="0">
                          <a:solidFill>
                            <a:schemeClr val="tx1"/>
                          </a:solidFill>
                          <a:latin typeface="ＭＳ Ｐ明朝" pitchFamily="18" charset="-128"/>
                          <a:ea typeface="ＭＳ Ｐ明朝" pitchFamily="18" charset="-128"/>
                          <a:cs typeface="+mn-cs"/>
                        </a:rPr>
                        <a:t>13</a:t>
                      </a:r>
                      <a:r>
                        <a:rPr kumimoji="1" lang="ja-JP" altLang="ja-JP" sz="1500" kern="1200" smtClean="0">
                          <a:solidFill>
                            <a:schemeClr val="tx1"/>
                          </a:solidFill>
                          <a:latin typeface="ＭＳ Ｐ明朝" pitchFamily="18" charset="-128"/>
                          <a:ea typeface="ＭＳ Ｐ明朝" pitchFamily="18" charset="-128"/>
                          <a:cs typeface="+mn-cs"/>
                        </a:rPr>
                        <a:t>条第</a:t>
                      </a:r>
                      <a:r>
                        <a:rPr kumimoji="1" lang="en-US" altLang="ja-JP" sz="1500" kern="1200" smtClean="0">
                          <a:solidFill>
                            <a:schemeClr val="tx1"/>
                          </a:solidFill>
                          <a:latin typeface="ＭＳ Ｐ明朝" pitchFamily="18" charset="-128"/>
                          <a:ea typeface="ＭＳ Ｐ明朝" pitchFamily="18" charset="-128"/>
                          <a:cs typeface="+mn-cs"/>
                        </a:rPr>
                        <a:t>2</a:t>
                      </a:r>
                      <a:r>
                        <a:rPr kumimoji="1" lang="ja-JP" altLang="ja-JP" sz="1500" kern="1200" smtClean="0">
                          <a:solidFill>
                            <a:schemeClr val="tx1"/>
                          </a:solidFill>
                          <a:latin typeface="ＭＳ Ｐ明朝" pitchFamily="18" charset="-128"/>
                          <a:ea typeface="ＭＳ Ｐ明朝" pitchFamily="18" charset="-128"/>
                          <a:cs typeface="+mn-cs"/>
                        </a:rPr>
                        <a:t>項</a:t>
                      </a:r>
                      <a:r>
                        <a:rPr kumimoji="1" lang="en-US" altLang="ja-JP" sz="1500" kern="1200" smtClean="0">
                          <a:solidFill>
                            <a:schemeClr val="tx1"/>
                          </a:solidFill>
                          <a:latin typeface="ＭＳ Ｐ明朝" pitchFamily="18" charset="-128"/>
                          <a:ea typeface="ＭＳ Ｐ明朝" pitchFamily="18" charset="-128"/>
                          <a:cs typeface="+mn-cs"/>
                        </a:rPr>
                        <a:t>)</a:t>
                      </a:r>
                      <a:endParaRPr kumimoji="1" lang="ja-JP" altLang="en-US" sz="1500">
                        <a:latin typeface="ＭＳ Ｐ明朝" pitchFamily="18" charset="-128"/>
                        <a:ea typeface="ＭＳ Ｐ明朝" pitchFamily="18" charset="-128"/>
                      </a:endParaRPr>
                    </a:p>
                  </a:txBody>
                  <a:tcPr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日常生活に関する行為以外の行為</a:t>
                      </a:r>
                      <a:r>
                        <a:rPr kumimoji="1" lang="ja-JP" altLang="en-US" sz="1500" kern="1200" smtClean="0">
                          <a:solidFill>
                            <a:schemeClr val="tx1"/>
                          </a:solidFill>
                          <a:latin typeface="ＭＳ Ｐ明朝" pitchFamily="18" charset="-128"/>
                          <a:ea typeface="ＭＳ Ｐ明朝" pitchFamily="18" charset="-128"/>
                          <a:cs typeface="+mn-cs"/>
                        </a:rPr>
                        <a:t>  </a:t>
                      </a:r>
                      <a:r>
                        <a:rPr kumimoji="1" lang="en-US" altLang="ja-JP"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取消権</a:t>
                      </a:r>
                      <a:r>
                        <a:rPr kumimoji="1" lang="en-US" altLang="ja-JP" sz="1500" kern="1200" smtClean="0">
                          <a:solidFill>
                            <a:schemeClr val="tx1"/>
                          </a:solidFill>
                          <a:latin typeface="ＭＳ Ｐ明朝" pitchFamily="18" charset="-128"/>
                          <a:ea typeface="ＭＳ Ｐ明朝" pitchFamily="18" charset="-128"/>
                          <a:cs typeface="+mn-cs"/>
                        </a:rPr>
                        <a:t>)</a:t>
                      </a:r>
                      <a:endParaRPr kumimoji="1" lang="ja-JP" altLang="en-US" sz="1500">
                        <a:latin typeface="ＭＳ Ｐ明朝" pitchFamily="18" charset="-128"/>
                        <a:ea typeface="ＭＳ Ｐ明朝" pitchFamily="18" charset="-128"/>
                      </a:endParaRPr>
                    </a:p>
                  </a:txBody>
                  <a:tcPr anchor="ctr"/>
                </a:tc>
              </a:tr>
              <a:tr h="813247">
                <a:tc vMerge="1">
                  <a:txBody>
                    <a:bodyPr/>
                    <a:lstStyle/>
                    <a:p>
                      <a:endParaRPr kumimoji="1" lang="ja-JP" altLang="en-US" sz="1500">
                        <a:latin typeface="ＭＳ ゴシック" pitchFamily="49" charset="-128"/>
                        <a:ea typeface="ＭＳ ゴシック" pitchFamily="49" charset="-128"/>
                      </a:endParaRPr>
                    </a:p>
                  </a:txBody>
                  <a:tcPr/>
                </a:tc>
                <a:tc>
                  <a:txBody>
                    <a:bodyPr/>
                    <a:lstStyle/>
                    <a:p>
                      <a:r>
                        <a:rPr kumimoji="1" lang="ja-JP" altLang="en-US" sz="1500" smtClean="0">
                          <a:latin typeface="ＭＳ Ｐ明朝" pitchFamily="18" charset="-128"/>
                          <a:ea typeface="ＭＳ Ｐ明朝" pitchFamily="18" charset="-128"/>
                        </a:rPr>
                        <a:t>付与の手続</a:t>
                      </a:r>
                      <a:endParaRPr kumimoji="1" lang="ja-JP" altLang="en-US" sz="1500">
                        <a:latin typeface="ＭＳ Ｐ明朝" pitchFamily="18" charset="-128"/>
                        <a:ea typeface="ＭＳ Ｐ明朝" pitchFamily="18" charset="-128"/>
                      </a:endParaRPr>
                    </a:p>
                  </a:txBody>
                  <a:tcPr marL="72000" marR="72000"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補助開始の審判</a:t>
                      </a:r>
                    </a:p>
                    <a:p>
                      <a:r>
                        <a:rPr kumimoji="1" lang="ja-JP" altLang="en-US"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同意権付与の審判</a:t>
                      </a:r>
                    </a:p>
                    <a:p>
                      <a:r>
                        <a:rPr kumimoji="1" lang="ja-JP" altLang="en-US"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本人の同意</a:t>
                      </a:r>
                      <a:endParaRPr kumimoji="1" lang="ja-JP" altLang="en-US" sz="1500">
                        <a:latin typeface="ＭＳ Ｐ明朝" pitchFamily="18" charset="-128"/>
                        <a:ea typeface="ＭＳ Ｐ明朝" pitchFamily="18" charset="-128"/>
                      </a:endParaRPr>
                    </a:p>
                  </a:txBody>
                  <a:tcPr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保佐開始の審判</a:t>
                      </a:r>
                    </a:p>
                    <a:p>
                      <a:r>
                        <a:rPr kumimoji="1" lang="en-US" altLang="ja-JP" sz="1500" kern="1200" smtClean="0">
                          <a:solidFill>
                            <a:schemeClr val="tx1"/>
                          </a:solidFill>
                          <a:latin typeface="ＭＳ Ｐ明朝" pitchFamily="18" charset="-128"/>
                          <a:ea typeface="ＭＳ Ｐ明朝" pitchFamily="18" charset="-128"/>
                          <a:cs typeface="+mn-cs"/>
                        </a:rPr>
                        <a:t>(</a:t>
                      </a:r>
                      <a:r>
                        <a:rPr kumimoji="1" lang="ja-JP" altLang="en-US" sz="1500" kern="1200" smtClean="0">
                          <a:solidFill>
                            <a:schemeClr val="tx1"/>
                          </a:solidFill>
                          <a:latin typeface="ＭＳ Ｐ明朝" pitchFamily="18" charset="-128"/>
                          <a:ea typeface="ＭＳ Ｐ明朝" pitchFamily="18" charset="-128"/>
                          <a:cs typeface="+mn-cs"/>
                        </a:rPr>
                        <a:t>＋</a:t>
                      </a:r>
                      <a:r>
                        <a:rPr kumimoji="1" lang="ja-JP" altLang="ja-JP" sz="1500" kern="1200" smtClean="0">
                          <a:solidFill>
                            <a:schemeClr val="tx1"/>
                          </a:solidFill>
                          <a:latin typeface="ＭＳ Ｐ明朝" pitchFamily="18" charset="-128"/>
                          <a:ea typeface="ＭＳ Ｐ明朝" pitchFamily="18" charset="-128"/>
                          <a:cs typeface="+mn-cs"/>
                        </a:rPr>
                        <a:t>同意権拡張の審判</a:t>
                      </a:r>
                      <a:r>
                        <a:rPr kumimoji="1" lang="en-US" altLang="ja-JP" sz="1500" kern="1200" smtClean="0">
                          <a:solidFill>
                            <a:schemeClr val="tx1"/>
                          </a:solidFill>
                          <a:latin typeface="ＭＳ Ｐ明朝" pitchFamily="18" charset="-128"/>
                          <a:ea typeface="ＭＳ Ｐ明朝" pitchFamily="18" charset="-128"/>
                          <a:cs typeface="+mn-cs"/>
                        </a:rPr>
                        <a:t>)</a:t>
                      </a:r>
                      <a:endParaRPr kumimoji="1" lang="ja-JP" altLang="en-US" sz="1500">
                        <a:latin typeface="ＭＳ Ｐ明朝" pitchFamily="18" charset="-128"/>
                        <a:ea typeface="ＭＳ Ｐ明朝" pitchFamily="18" charset="-128"/>
                      </a:endParaRPr>
                    </a:p>
                  </a:txBody>
                  <a:tcPr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後見開始の審判</a:t>
                      </a:r>
                      <a:endParaRPr kumimoji="1" lang="ja-JP" altLang="en-US" sz="1500">
                        <a:latin typeface="ＭＳ Ｐ明朝" pitchFamily="18" charset="-128"/>
                        <a:ea typeface="ＭＳ Ｐ明朝" pitchFamily="18" charset="-128"/>
                      </a:endParaRPr>
                    </a:p>
                  </a:txBody>
                  <a:tcPr anchor="ctr"/>
                </a:tc>
              </a:tr>
              <a:tr h="557480">
                <a:tc vMerge="1">
                  <a:txBody>
                    <a:bodyPr/>
                    <a:lstStyle/>
                    <a:p>
                      <a:endParaRPr kumimoji="1" lang="ja-JP" altLang="en-US" sz="1500">
                        <a:latin typeface="ＭＳ ゴシック" pitchFamily="49" charset="-128"/>
                        <a:ea typeface="ＭＳ ゴシック" pitchFamily="49" charset="-128"/>
                      </a:endParaRPr>
                    </a:p>
                  </a:txBody>
                  <a:tcPr/>
                </a:tc>
                <a:tc>
                  <a:txBody>
                    <a:bodyPr/>
                    <a:lstStyle/>
                    <a:p>
                      <a:pPr algn="dist"/>
                      <a:r>
                        <a:rPr kumimoji="1" lang="ja-JP" altLang="en-US" sz="1500" smtClean="0">
                          <a:latin typeface="ＭＳ Ｐ明朝" pitchFamily="18" charset="-128"/>
                          <a:ea typeface="ＭＳ Ｐ明朝" pitchFamily="18" charset="-128"/>
                        </a:rPr>
                        <a:t>取消権者</a:t>
                      </a:r>
                      <a:endParaRPr kumimoji="1" lang="ja-JP" altLang="en-US" sz="1500">
                        <a:latin typeface="ＭＳ Ｐ明朝" pitchFamily="18" charset="-128"/>
                        <a:ea typeface="ＭＳ Ｐ明朝" pitchFamily="18" charset="-128"/>
                      </a:endParaRPr>
                    </a:p>
                  </a:txBody>
                  <a:tcPr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本人、補助人</a:t>
                      </a:r>
                      <a:endParaRPr kumimoji="1" lang="ja-JP" altLang="en-US" sz="1500">
                        <a:latin typeface="ＭＳ Ｐ明朝" pitchFamily="18" charset="-128"/>
                        <a:ea typeface="ＭＳ Ｐ明朝" pitchFamily="18" charset="-128"/>
                      </a:endParaRPr>
                    </a:p>
                  </a:txBody>
                  <a:tcPr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本人、保佐人</a:t>
                      </a:r>
                      <a:endParaRPr kumimoji="1" lang="ja-JP" altLang="en-US" sz="1500">
                        <a:latin typeface="ＭＳ Ｐ明朝" pitchFamily="18" charset="-128"/>
                        <a:ea typeface="ＭＳ Ｐ明朝" pitchFamily="18" charset="-128"/>
                      </a:endParaRPr>
                    </a:p>
                  </a:txBody>
                  <a:tcPr anchor="ctr"/>
                </a:tc>
                <a:tc>
                  <a:txBody>
                    <a:bodyPr/>
                    <a:lstStyle/>
                    <a:p>
                      <a:r>
                        <a:rPr kumimoji="1" lang="ja-JP" altLang="ja-JP" sz="1500" kern="1200" smtClean="0">
                          <a:solidFill>
                            <a:schemeClr val="tx1"/>
                          </a:solidFill>
                          <a:latin typeface="ＭＳ Ｐ明朝" pitchFamily="18" charset="-128"/>
                          <a:ea typeface="ＭＳ Ｐ明朝" pitchFamily="18" charset="-128"/>
                          <a:cs typeface="+mn-cs"/>
                        </a:rPr>
                        <a:t>本人、成年後見人</a:t>
                      </a:r>
                      <a:endParaRPr kumimoji="1" lang="ja-JP" altLang="en-US" sz="1500">
                        <a:latin typeface="ＭＳ Ｐ明朝" pitchFamily="18" charset="-128"/>
                        <a:ea typeface="ＭＳ Ｐ明朝" pitchFamily="18" charset="-128"/>
                      </a:endParaRPr>
                    </a:p>
                  </a:txBody>
                  <a:tcPr anchor="ctr"/>
                </a:tc>
              </a:tr>
            </a:tbl>
          </a:graphicData>
        </a:graphic>
      </p:graphicFrame>
      <p:sp>
        <p:nvSpPr>
          <p:cNvPr id="4" name="テキスト ボックス 3"/>
          <p:cNvSpPr txBox="1"/>
          <p:nvPr/>
        </p:nvSpPr>
        <p:spPr>
          <a:xfrm>
            <a:off x="8028384" y="6433591"/>
            <a:ext cx="864096" cy="307777"/>
          </a:xfrm>
          <a:prstGeom prst="rect">
            <a:avLst/>
          </a:prstGeom>
          <a:noFill/>
        </p:spPr>
        <p:txBody>
          <a:bodyPr wrap="square" rtlCol="0">
            <a:spAutoFit/>
          </a:bodyPr>
          <a:lstStyle/>
          <a:p>
            <a:r>
              <a:rPr kumimoji="1" lang="en-US" altLang="ja-JP" sz="1400" smtClean="0">
                <a:latin typeface="ＭＳ 明朝" pitchFamily="17" charset="-128"/>
                <a:ea typeface="ＭＳ 明朝" pitchFamily="17" charset="-128"/>
              </a:rPr>
              <a:t>(</a:t>
            </a:r>
            <a:r>
              <a:rPr kumimoji="1" lang="ja-JP" altLang="en-US" sz="1400" smtClean="0">
                <a:latin typeface="ＭＳ 明朝" pitchFamily="17" charset="-128"/>
                <a:ea typeface="ＭＳ 明朝" pitchFamily="17" charset="-128"/>
              </a:rPr>
              <a:t>続く</a:t>
            </a:r>
            <a:r>
              <a:rPr kumimoji="1" lang="en-US" altLang="ja-JP" sz="1400" smtClean="0">
                <a:latin typeface="ＭＳ 明朝" pitchFamily="17" charset="-128"/>
                <a:ea typeface="ＭＳ 明朝" pitchFamily="17" charset="-128"/>
              </a:rPr>
              <a:t>)</a:t>
            </a:r>
            <a:endParaRPr kumimoji="1" lang="ja-JP" altLang="en-US" sz="1400">
              <a:latin typeface="ＭＳ 明朝" pitchFamily="17" charset="-128"/>
              <a:ea typeface="ＭＳ 明朝" pitchFamily="17" charset="-128"/>
            </a:endParaRPr>
          </a:p>
        </p:txBody>
      </p:sp>
      <p:pic>
        <p:nvPicPr>
          <p:cNvPr id="5"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7" name="スライド番号プレースホルダ 6"/>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6</a:t>
            </a:fld>
            <a:endParaRPr kumimoji="1" lang="ja-JP" altLang="en-US"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07504" y="1165552"/>
          <a:ext cx="8928000" cy="3703608"/>
        </p:xfrm>
        <a:graphic>
          <a:graphicData uri="http://schemas.openxmlformats.org/drawingml/2006/table">
            <a:tbl>
              <a:tblPr firstRow="1" bandRow="1">
                <a:tableStyleId>{5940675A-B579-460E-94D1-54222C63F5DA}</a:tableStyleId>
              </a:tblPr>
              <a:tblGrid>
                <a:gridCol w="446400"/>
                <a:gridCol w="1131414"/>
                <a:gridCol w="2510158"/>
                <a:gridCol w="2366721"/>
                <a:gridCol w="2473307"/>
              </a:tblGrid>
              <a:tr h="433732">
                <a:tc gridSpan="2">
                  <a:txBody>
                    <a:bodyPr/>
                    <a:lstStyle/>
                    <a:p>
                      <a:pPr algn="ctr"/>
                      <a:endParaRPr lang="ja-JP" altLang="en-US" sz="1500">
                        <a:latin typeface="ＭＳ ゴシック" pitchFamily="49" charset="-128"/>
                        <a:ea typeface="ＭＳ ゴシック" pitchFamily="49" charset="-128"/>
                      </a:endParaRPr>
                    </a:p>
                  </a:txBody>
                  <a:tcPr anchor="ctr">
                    <a:solidFill>
                      <a:srgbClr val="DDDDDD"/>
                    </a:solidFill>
                  </a:tcPr>
                </a:tc>
                <a:tc hMerge="1">
                  <a:txBody>
                    <a:bodyPr/>
                    <a:lstStyle/>
                    <a:p>
                      <a:endParaRPr kumimoji="1" lang="ja-JP" altLang="en-US"/>
                    </a:p>
                  </a:txBody>
                  <a:tcPr/>
                </a:tc>
                <a:tc>
                  <a:txBody>
                    <a:bodyPr/>
                    <a:lstStyle/>
                    <a:p>
                      <a:pPr algn="ctr"/>
                      <a:r>
                        <a:rPr kumimoji="1" lang="ja-JP" altLang="en-US" sz="1800" smtClean="0">
                          <a:latin typeface="ＭＳ ゴシック" pitchFamily="49" charset="-128"/>
                          <a:ea typeface="ＭＳ ゴシック" pitchFamily="49" charset="-128"/>
                        </a:rPr>
                        <a:t>補　助 </a:t>
                      </a:r>
                      <a:endParaRPr kumimoji="1" lang="ja-JP" altLang="en-US" sz="1800">
                        <a:latin typeface="ＭＳ ゴシック" pitchFamily="49" charset="-128"/>
                        <a:ea typeface="ＭＳ ゴシック" pitchFamily="49" charset="-128"/>
                      </a:endParaRPr>
                    </a:p>
                  </a:txBody>
                  <a:tcPr anchor="ctr">
                    <a:solidFill>
                      <a:srgbClr val="DDDDDD"/>
                    </a:solidFill>
                  </a:tcPr>
                </a:tc>
                <a:tc>
                  <a:txBody>
                    <a:bodyPr/>
                    <a:lstStyle/>
                    <a:p>
                      <a:pPr algn="ctr"/>
                      <a:r>
                        <a:rPr kumimoji="1" lang="ja-JP" altLang="en-US" sz="1800" smtClean="0">
                          <a:latin typeface="ＭＳ ゴシック" pitchFamily="49" charset="-128"/>
                          <a:ea typeface="ＭＳ ゴシック" pitchFamily="49" charset="-128"/>
                        </a:rPr>
                        <a:t>保　佐</a:t>
                      </a:r>
                      <a:endParaRPr kumimoji="1" lang="ja-JP" altLang="en-US" sz="1800">
                        <a:latin typeface="ＭＳ ゴシック" pitchFamily="49" charset="-128"/>
                        <a:ea typeface="ＭＳ ゴシック" pitchFamily="49" charset="-128"/>
                      </a:endParaRPr>
                    </a:p>
                  </a:txBody>
                  <a:tcPr anchor="ctr">
                    <a:solidFill>
                      <a:srgbClr val="DDDDDD"/>
                    </a:solidFill>
                  </a:tcPr>
                </a:tc>
                <a:tc>
                  <a:txBody>
                    <a:bodyPr/>
                    <a:lstStyle/>
                    <a:p>
                      <a:pPr algn="ctr"/>
                      <a:r>
                        <a:rPr kumimoji="1" lang="ja-JP" altLang="en-US" sz="1800" smtClean="0">
                          <a:latin typeface="ＭＳ ゴシック" pitchFamily="49" charset="-128"/>
                          <a:ea typeface="ＭＳ ゴシック" pitchFamily="49" charset="-128"/>
                        </a:rPr>
                        <a:t>　成年後見</a:t>
                      </a:r>
                      <a:endParaRPr kumimoji="1" lang="ja-JP" altLang="en-US" sz="1800">
                        <a:latin typeface="ＭＳ ゴシック" pitchFamily="49" charset="-128"/>
                        <a:ea typeface="ＭＳ ゴシック" pitchFamily="49" charset="-128"/>
                      </a:endParaRPr>
                    </a:p>
                  </a:txBody>
                  <a:tcPr anchor="ctr">
                    <a:solidFill>
                      <a:srgbClr val="DDDDDD"/>
                    </a:solidFill>
                  </a:tcPr>
                </a:tc>
              </a:tr>
              <a:tr h="955666">
                <a:tc rowSpan="3">
                  <a:txBody>
                    <a:bodyPr/>
                    <a:lstStyle/>
                    <a:p>
                      <a:pPr algn="ctr"/>
                      <a:r>
                        <a:rPr lang="ja-JP" altLang="en-US" sz="1500" smtClean="0">
                          <a:latin typeface="ＭＳ Ｐ明朝" pitchFamily="18" charset="-128"/>
                          <a:ea typeface="ＭＳ Ｐ明朝" pitchFamily="18" charset="-128"/>
                        </a:rPr>
                        <a:t>代 理 権</a:t>
                      </a:r>
                      <a:endParaRPr lang="ja-JP" altLang="en-US" sz="1500">
                        <a:latin typeface="ＭＳ Ｐ明朝" pitchFamily="18" charset="-128"/>
                        <a:ea typeface="ＭＳ Ｐ明朝" pitchFamily="18" charset="-128"/>
                      </a:endParaRPr>
                    </a:p>
                  </a:txBody>
                  <a:tcPr vert="eaVert" anchor="ctr">
                    <a:solidFill>
                      <a:schemeClr val="accent5">
                        <a:lumMod val="20000"/>
                        <a:lumOff val="80000"/>
                      </a:schemeClr>
                    </a:solidFill>
                  </a:tcPr>
                </a:tc>
                <a:tc>
                  <a:txBody>
                    <a:bodyPr/>
                    <a:lstStyle/>
                    <a:p>
                      <a:pPr algn="ctr"/>
                      <a:r>
                        <a:rPr kumimoji="1" lang="ja-JP" altLang="en-US" sz="1500" smtClean="0">
                          <a:latin typeface="ＭＳ Ｐ明朝" pitchFamily="18" charset="-128"/>
                          <a:ea typeface="ＭＳ Ｐ明朝" pitchFamily="18" charset="-128"/>
                        </a:rPr>
                        <a:t>付与の対象</a:t>
                      </a:r>
                      <a:endParaRPr kumimoji="1" lang="en-US" altLang="ja-JP" sz="1500" smtClean="0">
                        <a:latin typeface="ＭＳ Ｐ明朝" pitchFamily="18" charset="-128"/>
                        <a:ea typeface="ＭＳ Ｐ明朝" pitchFamily="18" charset="-128"/>
                      </a:endParaRPr>
                    </a:p>
                  </a:txBody>
                  <a:tcPr marL="72000" marR="72000" anchor="ctr">
                    <a:solidFill>
                      <a:schemeClr val="accent5">
                        <a:lumMod val="20000"/>
                        <a:lumOff val="80000"/>
                      </a:schemeClr>
                    </a:solidFill>
                  </a:tcPr>
                </a:tc>
                <a:tc>
                  <a:txBody>
                    <a:bodyPr/>
                    <a:lstStyle/>
                    <a:p>
                      <a:r>
                        <a:rPr kumimoji="1" lang="ja-JP" altLang="ja-JP" sz="1500" kern="1200" smtClean="0">
                          <a:solidFill>
                            <a:schemeClr val="tx1"/>
                          </a:solidFill>
                          <a:latin typeface="ＭＳ Ｐ明朝" pitchFamily="18" charset="-128"/>
                          <a:ea typeface="ＭＳ Ｐ明朝" pitchFamily="18" charset="-128"/>
                          <a:cs typeface="+mn-cs"/>
                        </a:rPr>
                        <a:t>申立ての範囲内で家庭裁判所が定める「特定の法律行為」</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c>
                  <a:txBody>
                    <a:bodyPr/>
                    <a:lstStyle/>
                    <a:p>
                      <a:r>
                        <a:rPr kumimoji="1" lang="ja-JP" altLang="ja-JP" sz="1500" kern="1200" smtClean="0">
                          <a:solidFill>
                            <a:schemeClr val="tx1"/>
                          </a:solidFill>
                          <a:latin typeface="ＭＳ Ｐ明朝" pitchFamily="18" charset="-128"/>
                          <a:ea typeface="ＭＳ Ｐ明朝" pitchFamily="18" charset="-128"/>
                          <a:cs typeface="+mn-cs"/>
                        </a:rPr>
                        <a:t>同　左</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c>
                  <a:txBody>
                    <a:bodyPr/>
                    <a:lstStyle/>
                    <a:p>
                      <a:r>
                        <a:rPr kumimoji="1" lang="ja-JP" altLang="ja-JP" sz="1500" kern="1200" smtClean="0">
                          <a:solidFill>
                            <a:schemeClr val="tx1"/>
                          </a:solidFill>
                          <a:latin typeface="ＭＳ Ｐ明朝" pitchFamily="18" charset="-128"/>
                          <a:ea typeface="ＭＳ Ｐ明朝" pitchFamily="18" charset="-128"/>
                          <a:cs typeface="+mn-cs"/>
                        </a:rPr>
                        <a:t>財産に関する全ての法律行為</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r>
              <a:tr h="955666">
                <a:tc vMerge="1">
                  <a:txBody>
                    <a:bodyPr/>
                    <a:lstStyle/>
                    <a:p>
                      <a:pPr algn="ctr"/>
                      <a:endParaRPr lang="ja-JP" altLang="en-US" sz="1500">
                        <a:latin typeface="ＭＳ ゴシック" pitchFamily="49" charset="-128"/>
                        <a:ea typeface="ＭＳ ゴシック" pitchFamily="49" charset="-128"/>
                      </a:endParaRPr>
                    </a:p>
                  </a:txBody>
                  <a:tcPr vert="eaVert" anchor="ctr"/>
                </a:tc>
                <a:tc>
                  <a:txBody>
                    <a:bodyPr/>
                    <a:lstStyle/>
                    <a:p>
                      <a:pPr algn="dist"/>
                      <a:r>
                        <a:rPr kumimoji="1" lang="ja-JP" altLang="en-US" sz="1500" smtClean="0">
                          <a:latin typeface="ＭＳ Ｐ明朝" pitchFamily="18" charset="-128"/>
                          <a:ea typeface="ＭＳ Ｐ明朝" pitchFamily="18" charset="-128"/>
                        </a:rPr>
                        <a:t>付与の手続</a:t>
                      </a:r>
                      <a:endParaRPr kumimoji="1" lang="ja-JP" altLang="en-US" sz="1500">
                        <a:latin typeface="ＭＳ Ｐ明朝" pitchFamily="18" charset="-128"/>
                        <a:ea typeface="ＭＳ Ｐ明朝" pitchFamily="18" charset="-128"/>
                      </a:endParaRPr>
                    </a:p>
                  </a:txBody>
                  <a:tcPr marL="72000" marR="72000" anchor="ctr">
                    <a:solidFill>
                      <a:schemeClr val="accent5">
                        <a:lumMod val="20000"/>
                        <a:lumOff val="80000"/>
                      </a:schemeClr>
                    </a:solidFill>
                  </a:tcPr>
                </a:tc>
                <a:tc>
                  <a:txBody>
                    <a:bodyPr/>
                    <a:lstStyle/>
                    <a:p>
                      <a:pPr marL="104775" indent="-95250" algn="l">
                        <a:spcAft>
                          <a:spcPts val="0"/>
                        </a:spcAft>
                      </a:pPr>
                      <a:r>
                        <a:rPr lang="ja-JP" sz="1500" kern="100" spc="0" baseline="0">
                          <a:latin typeface="ＭＳ Ｐ明朝" pitchFamily="18" charset="-128"/>
                          <a:ea typeface="ＭＳ Ｐ明朝" pitchFamily="18" charset="-128"/>
                          <a:cs typeface="Times New Roman"/>
                        </a:rPr>
                        <a:t>補助開始の審判</a:t>
                      </a:r>
                    </a:p>
                    <a:p>
                      <a:pPr marL="104775" indent="-95250" algn="l">
                        <a:spcAft>
                          <a:spcPts val="0"/>
                        </a:spcAft>
                      </a:pPr>
                      <a:r>
                        <a:rPr lang="ja-JP" altLang="en-US" sz="1500" kern="100" spc="0" baseline="0" smtClean="0">
                          <a:latin typeface="ＭＳ Ｐ明朝" pitchFamily="18" charset="-128"/>
                          <a:ea typeface="ＭＳ Ｐ明朝" pitchFamily="18" charset="-128"/>
                          <a:cs typeface="Times New Roman"/>
                        </a:rPr>
                        <a:t>＋</a:t>
                      </a:r>
                      <a:r>
                        <a:rPr lang="ja-JP" sz="1500" kern="100" spc="0" baseline="0" smtClean="0">
                          <a:latin typeface="ＭＳ Ｐ明朝" pitchFamily="18" charset="-128"/>
                          <a:ea typeface="ＭＳ Ｐ明朝" pitchFamily="18" charset="-128"/>
                          <a:cs typeface="Times New Roman"/>
                        </a:rPr>
                        <a:t>代理権</a:t>
                      </a:r>
                      <a:r>
                        <a:rPr lang="ja-JP" sz="1500" kern="100" spc="0" baseline="0">
                          <a:latin typeface="ＭＳ Ｐ明朝" pitchFamily="18" charset="-128"/>
                          <a:ea typeface="ＭＳ Ｐ明朝" pitchFamily="18" charset="-128"/>
                          <a:cs typeface="Times New Roman"/>
                        </a:rPr>
                        <a:t>付与の</a:t>
                      </a:r>
                      <a:r>
                        <a:rPr lang="ja-JP" sz="1500" kern="100" spc="0" baseline="0" smtClean="0">
                          <a:latin typeface="ＭＳ Ｐ明朝" pitchFamily="18" charset="-128"/>
                          <a:ea typeface="ＭＳ Ｐ明朝" pitchFamily="18" charset="-128"/>
                          <a:cs typeface="Times New Roman"/>
                        </a:rPr>
                        <a:t>審判</a:t>
                      </a:r>
                      <a:endParaRPr lang="en-US" altLang="ja-JP" sz="1500" kern="100" spc="0" baseline="0" smtClean="0">
                        <a:latin typeface="ＭＳ Ｐ明朝" pitchFamily="18" charset="-128"/>
                        <a:ea typeface="ＭＳ Ｐ明朝" pitchFamily="18" charset="-128"/>
                        <a:cs typeface="Times New Roman"/>
                      </a:endParaRPr>
                    </a:p>
                  </a:txBody>
                  <a:tcPr marL="90170" marR="90170" marT="46800" marB="46800" anchor="ctr">
                    <a:solidFill>
                      <a:schemeClr val="accent5">
                        <a:lumMod val="20000"/>
                        <a:lumOff val="80000"/>
                      </a:schemeClr>
                    </a:solidFill>
                  </a:tcPr>
                </a:tc>
                <a:tc>
                  <a:txBody>
                    <a:bodyPr/>
                    <a:lstStyle/>
                    <a:p>
                      <a:pPr marL="104775" indent="-95250" algn="l">
                        <a:spcAft>
                          <a:spcPts val="0"/>
                        </a:spcAft>
                      </a:pPr>
                      <a:r>
                        <a:rPr lang="ja-JP" sz="1500" kern="100" spc="0" baseline="0">
                          <a:latin typeface="ＭＳ Ｐ明朝" pitchFamily="18" charset="-128"/>
                          <a:ea typeface="ＭＳ Ｐ明朝" pitchFamily="18" charset="-128"/>
                          <a:cs typeface="Times New Roman"/>
                        </a:rPr>
                        <a:t>保佐開始の審判</a:t>
                      </a:r>
                    </a:p>
                    <a:p>
                      <a:pPr marL="104775" indent="-95250" algn="l">
                        <a:spcAft>
                          <a:spcPts val="0"/>
                        </a:spcAft>
                      </a:pPr>
                      <a:r>
                        <a:rPr lang="ja-JP" altLang="en-US" sz="1500" kern="100" spc="0" baseline="0" smtClean="0">
                          <a:latin typeface="ＭＳ Ｐ明朝" pitchFamily="18" charset="-128"/>
                          <a:ea typeface="ＭＳ Ｐ明朝" pitchFamily="18" charset="-128"/>
                          <a:cs typeface="Times New Roman"/>
                        </a:rPr>
                        <a:t>＋</a:t>
                      </a:r>
                      <a:r>
                        <a:rPr lang="ja-JP" sz="1500" kern="100" spc="0" baseline="0" smtClean="0">
                          <a:latin typeface="ＭＳ Ｐ明朝" pitchFamily="18" charset="-128"/>
                          <a:ea typeface="ＭＳ Ｐ明朝" pitchFamily="18" charset="-128"/>
                          <a:cs typeface="Times New Roman"/>
                        </a:rPr>
                        <a:t>代理権</a:t>
                      </a:r>
                      <a:r>
                        <a:rPr lang="ja-JP" sz="1500" kern="100" spc="0" baseline="0">
                          <a:latin typeface="ＭＳ Ｐ明朝" pitchFamily="18" charset="-128"/>
                          <a:ea typeface="ＭＳ Ｐ明朝" pitchFamily="18" charset="-128"/>
                          <a:cs typeface="Times New Roman"/>
                        </a:rPr>
                        <a:t>付与の</a:t>
                      </a:r>
                      <a:r>
                        <a:rPr lang="ja-JP" sz="1500" kern="100" spc="0" baseline="0" smtClean="0">
                          <a:latin typeface="ＭＳ Ｐ明朝" pitchFamily="18" charset="-128"/>
                          <a:ea typeface="ＭＳ Ｐ明朝" pitchFamily="18" charset="-128"/>
                          <a:cs typeface="Times New Roman"/>
                        </a:rPr>
                        <a:t>審判</a:t>
                      </a:r>
                      <a:endParaRPr lang="ja-JP" sz="1500" kern="100" spc="0" baseline="0">
                        <a:latin typeface="ＭＳ Ｐ明朝" pitchFamily="18" charset="-128"/>
                        <a:ea typeface="ＭＳ Ｐ明朝" pitchFamily="18" charset="-128"/>
                        <a:cs typeface="Times New Roman"/>
                      </a:endParaRPr>
                    </a:p>
                  </a:txBody>
                  <a:tcPr marL="90170" marR="90170" marT="46800" marB="46800" anchor="ctr">
                    <a:solidFill>
                      <a:schemeClr val="accent5">
                        <a:lumMod val="20000"/>
                        <a:lumOff val="80000"/>
                      </a:schemeClr>
                    </a:solidFill>
                  </a:tcPr>
                </a:tc>
                <a:tc>
                  <a:txBody>
                    <a:bodyPr/>
                    <a:lstStyle/>
                    <a:p>
                      <a:r>
                        <a:rPr kumimoji="1" lang="ja-JP" altLang="ja-JP" sz="1500" kern="1200" smtClean="0">
                          <a:solidFill>
                            <a:schemeClr val="tx1"/>
                          </a:solidFill>
                          <a:latin typeface="ＭＳ Ｐ明朝" pitchFamily="18" charset="-128"/>
                          <a:ea typeface="ＭＳ Ｐ明朝" pitchFamily="18" charset="-128"/>
                          <a:cs typeface="+mn-cs"/>
                        </a:rPr>
                        <a:t>後見開始の審判</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r>
              <a:tr h="679272">
                <a:tc vMerge="1">
                  <a:txBody>
                    <a:bodyPr/>
                    <a:lstStyle/>
                    <a:p>
                      <a:pPr algn="ctr"/>
                      <a:endParaRPr lang="ja-JP" altLang="en-US" sz="1500">
                        <a:latin typeface="ＭＳ ゴシック" pitchFamily="49" charset="-128"/>
                        <a:ea typeface="ＭＳ ゴシック" pitchFamily="49" charset="-128"/>
                      </a:endParaRPr>
                    </a:p>
                  </a:txBody>
                  <a:tcPr vert="eaVert" anchor="ctr"/>
                </a:tc>
                <a:tc>
                  <a:txBody>
                    <a:bodyPr/>
                    <a:lstStyle/>
                    <a:p>
                      <a:pPr algn="dist"/>
                      <a:r>
                        <a:rPr kumimoji="1" lang="ja-JP" altLang="en-US" sz="1500" smtClean="0">
                          <a:latin typeface="ＭＳ Ｐ明朝" pitchFamily="18" charset="-128"/>
                          <a:ea typeface="ＭＳ Ｐ明朝" pitchFamily="18" charset="-128"/>
                        </a:rPr>
                        <a:t>本人の同意</a:t>
                      </a:r>
                      <a:endParaRPr kumimoji="1" lang="ja-JP" altLang="en-US" sz="1500">
                        <a:latin typeface="ＭＳ Ｐ明朝" pitchFamily="18" charset="-128"/>
                        <a:ea typeface="ＭＳ Ｐ明朝" pitchFamily="18" charset="-128"/>
                      </a:endParaRPr>
                    </a:p>
                  </a:txBody>
                  <a:tcPr marL="72000" marR="72000" anchor="ctr">
                    <a:solidFill>
                      <a:schemeClr val="accent5">
                        <a:lumMod val="20000"/>
                        <a:lumOff val="80000"/>
                      </a:schemeClr>
                    </a:solidFill>
                  </a:tcPr>
                </a:tc>
                <a:tc>
                  <a:txBody>
                    <a:bodyPr/>
                    <a:lstStyle/>
                    <a:p>
                      <a:r>
                        <a:rPr kumimoji="1" lang="ja-JP" altLang="en-US" sz="1500" smtClean="0">
                          <a:latin typeface="ＭＳ Ｐ明朝" pitchFamily="18" charset="-128"/>
                          <a:ea typeface="ＭＳ Ｐ明朝" pitchFamily="18" charset="-128"/>
                        </a:rPr>
                        <a:t>必要</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c>
                  <a:txBody>
                    <a:bodyPr/>
                    <a:lstStyle/>
                    <a:p>
                      <a:r>
                        <a:rPr kumimoji="1" lang="ja-JP" altLang="en-US" sz="1500" smtClean="0">
                          <a:latin typeface="ＭＳ Ｐ明朝" pitchFamily="18" charset="-128"/>
                          <a:ea typeface="ＭＳ Ｐ明朝" pitchFamily="18" charset="-128"/>
                        </a:rPr>
                        <a:t>必要</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c>
                  <a:txBody>
                    <a:bodyPr/>
                    <a:lstStyle/>
                    <a:p>
                      <a:r>
                        <a:rPr kumimoji="1" lang="ja-JP" altLang="en-US" sz="1500" smtClean="0">
                          <a:latin typeface="ＭＳ Ｐ明朝" pitchFamily="18" charset="-128"/>
                          <a:ea typeface="ＭＳ Ｐ明朝" pitchFamily="18" charset="-128"/>
                        </a:rPr>
                        <a:t>不要</a:t>
                      </a:r>
                      <a:endParaRPr kumimoji="1" lang="ja-JP" altLang="en-US" sz="1500">
                        <a:latin typeface="ＭＳ Ｐ明朝" pitchFamily="18" charset="-128"/>
                        <a:ea typeface="ＭＳ Ｐ明朝" pitchFamily="18" charset="-128"/>
                      </a:endParaRPr>
                    </a:p>
                  </a:txBody>
                  <a:tcPr anchor="ctr">
                    <a:solidFill>
                      <a:schemeClr val="accent5">
                        <a:lumMod val="20000"/>
                        <a:lumOff val="80000"/>
                      </a:schemeClr>
                    </a:solidFill>
                  </a:tcPr>
                </a:tc>
              </a:tr>
              <a:tr h="679272">
                <a:tc>
                  <a:txBody>
                    <a:bodyPr/>
                    <a:lstStyle/>
                    <a:p>
                      <a:pPr algn="ctr"/>
                      <a:r>
                        <a:rPr lang="ja-JP" altLang="en-US" sz="1500" smtClean="0">
                          <a:latin typeface="ＭＳ Ｐ明朝" pitchFamily="18" charset="-128"/>
                          <a:ea typeface="ＭＳ Ｐ明朝" pitchFamily="18" charset="-128"/>
                        </a:rPr>
                        <a:t>義務</a:t>
                      </a:r>
                      <a:endParaRPr lang="ja-JP" altLang="en-US" sz="1500">
                        <a:latin typeface="ＭＳ Ｐ明朝" pitchFamily="18" charset="-128"/>
                        <a:ea typeface="ＭＳ Ｐ明朝" pitchFamily="18" charset="-128"/>
                      </a:endParaRPr>
                    </a:p>
                  </a:txBody>
                  <a:tcPr vert="eaVert" anchor="ctr"/>
                </a:tc>
                <a:tc>
                  <a:txBody>
                    <a:bodyPr/>
                    <a:lstStyle/>
                    <a:p>
                      <a:pPr algn="dist"/>
                      <a:r>
                        <a:rPr kumimoji="1" lang="ja-JP" altLang="en-US" sz="1500" smtClean="0">
                          <a:latin typeface="ＭＳ Ｐ明朝" pitchFamily="18" charset="-128"/>
                          <a:ea typeface="ＭＳ Ｐ明朝" pitchFamily="18" charset="-128"/>
                        </a:rPr>
                        <a:t>身上配慮</a:t>
                      </a:r>
                      <a:endParaRPr kumimoji="1" lang="en-US" altLang="ja-JP" sz="1500" smtClean="0">
                        <a:latin typeface="ＭＳ Ｐ明朝" pitchFamily="18" charset="-128"/>
                        <a:ea typeface="ＭＳ Ｐ明朝" pitchFamily="18" charset="-128"/>
                      </a:endParaRPr>
                    </a:p>
                    <a:p>
                      <a:pPr algn="dist"/>
                      <a:r>
                        <a:rPr kumimoji="1" lang="ja-JP" altLang="en-US" sz="1500" smtClean="0">
                          <a:latin typeface="ＭＳ Ｐ明朝" pitchFamily="18" charset="-128"/>
                          <a:ea typeface="ＭＳ Ｐ明朝" pitchFamily="18" charset="-128"/>
                        </a:rPr>
                        <a:t>義務</a:t>
                      </a:r>
                      <a:endParaRPr kumimoji="1" lang="ja-JP" altLang="en-US" sz="1500">
                        <a:latin typeface="ＭＳ Ｐ明朝" pitchFamily="18" charset="-128"/>
                        <a:ea typeface="ＭＳ Ｐ明朝" pitchFamily="18" charset="-128"/>
                      </a:endParaRPr>
                    </a:p>
                  </a:txBody>
                  <a:tcPr marL="72000" marR="72000" anchor="ctr"/>
                </a:tc>
                <a:tc gridSpan="3">
                  <a:txBody>
                    <a:bodyPr/>
                    <a:lstStyle/>
                    <a:p>
                      <a:pPr algn="ctr"/>
                      <a:r>
                        <a:rPr kumimoji="1" lang="ja-JP" altLang="ja-JP" sz="1500" kern="1200" smtClean="0">
                          <a:solidFill>
                            <a:schemeClr val="tx1"/>
                          </a:solidFill>
                          <a:latin typeface="ＭＳ Ｐ明朝" pitchFamily="18" charset="-128"/>
                          <a:ea typeface="ＭＳ Ｐ明朝" pitchFamily="18" charset="-128"/>
                          <a:cs typeface="+mn-cs"/>
                        </a:rPr>
                        <a:t>本人の心身の状態および生活の状態に配慮する義務</a:t>
                      </a:r>
                      <a:endParaRPr kumimoji="1" lang="ja-JP" altLang="en-US" sz="1500">
                        <a:latin typeface="ＭＳ Ｐ明朝" pitchFamily="18" charset="-128"/>
                        <a:ea typeface="ＭＳ Ｐ明朝" pitchFamily="18" charset="-128"/>
                      </a:endParaRPr>
                    </a:p>
                  </a:txBody>
                  <a:tcPr anchor="ctr"/>
                </a:tc>
                <a:tc hMerge="1">
                  <a:txBody>
                    <a:bodyPr/>
                    <a:lstStyle/>
                    <a:p>
                      <a:endParaRPr kumimoji="1" lang="ja-JP" altLang="en-US" sz="1500">
                        <a:latin typeface="ＭＳ ゴシック" pitchFamily="49" charset="-128"/>
                        <a:ea typeface="ＭＳ ゴシック" pitchFamily="49" charset="-128"/>
                      </a:endParaRPr>
                    </a:p>
                  </a:txBody>
                  <a:tcPr anchor="ctr"/>
                </a:tc>
                <a:tc hMerge="1">
                  <a:txBody>
                    <a:bodyPr/>
                    <a:lstStyle/>
                    <a:p>
                      <a:endParaRPr kumimoji="1" lang="ja-JP" altLang="en-US" sz="1500">
                        <a:latin typeface="ＭＳ ゴシック" pitchFamily="49" charset="-128"/>
                        <a:ea typeface="ＭＳ ゴシック" pitchFamily="49" charset="-128"/>
                      </a:endParaRPr>
                    </a:p>
                  </a:txBody>
                  <a:tcPr anchor="ctr"/>
                </a:tc>
              </a:tr>
            </a:tbl>
          </a:graphicData>
        </a:graphic>
      </p:graphicFrame>
      <p:sp>
        <p:nvSpPr>
          <p:cNvPr id="4" name="テキスト ボックス 3"/>
          <p:cNvSpPr txBox="1"/>
          <p:nvPr/>
        </p:nvSpPr>
        <p:spPr>
          <a:xfrm>
            <a:off x="8316416" y="888975"/>
            <a:ext cx="792088" cy="307777"/>
          </a:xfrm>
          <a:prstGeom prst="rect">
            <a:avLst/>
          </a:prstGeom>
          <a:noFill/>
        </p:spPr>
        <p:txBody>
          <a:bodyPr wrap="square" rtlCol="0">
            <a:spAutoFit/>
          </a:bodyPr>
          <a:lstStyle/>
          <a:p>
            <a:r>
              <a:rPr kumimoji="1" lang="en-US" altLang="ja-JP" sz="1400" smtClean="0">
                <a:latin typeface="ＭＳ 明朝" pitchFamily="17" charset="-128"/>
                <a:ea typeface="ＭＳ 明朝" pitchFamily="17" charset="-128"/>
              </a:rPr>
              <a:t>(</a:t>
            </a:r>
            <a:r>
              <a:rPr kumimoji="1" lang="ja-JP" altLang="en-US" sz="1400" smtClean="0">
                <a:latin typeface="ＭＳ 明朝" pitchFamily="17" charset="-128"/>
                <a:ea typeface="ＭＳ 明朝" pitchFamily="17" charset="-128"/>
              </a:rPr>
              <a:t>続き</a:t>
            </a:r>
            <a:r>
              <a:rPr kumimoji="1" lang="en-US" altLang="ja-JP" sz="1400" smtClean="0">
                <a:latin typeface="ＭＳ 明朝" pitchFamily="17" charset="-128"/>
                <a:ea typeface="ＭＳ 明朝" pitchFamily="17" charset="-128"/>
              </a:rPr>
              <a:t>)</a:t>
            </a:r>
            <a:endParaRPr kumimoji="1" lang="ja-JP" altLang="en-US" sz="1400">
              <a:latin typeface="ＭＳ 明朝" pitchFamily="17" charset="-128"/>
              <a:ea typeface="ＭＳ 明朝" pitchFamily="17" charset="-128"/>
            </a:endParaRPr>
          </a:p>
        </p:txBody>
      </p:sp>
      <p:pic>
        <p:nvPicPr>
          <p:cNvPr id="5"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6" name="テキスト ボックス 5"/>
          <p:cNvSpPr txBox="1"/>
          <p:nvPr/>
        </p:nvSpPr>
        <p:spPr>
          <a:xfrm>
            <a:off x="179512" y="41806"/>
            <a:ext cx="8712968" cy="523220"/>
          </a:xfrm>
          <a:prstGeom prst="rect">
            <a:avLst/>
          </a:prstGeom>
          <a:solidFill>
            <a:schemeClr val="bg1"/>
          </a:solidFill>
          <a:ln>
            <a:noFill/>
          </a:ln>
          <a:effectLst/>
        </p:spPr>
        <p:txBody>
          <a:bodyPr wrap="square" rtlCol="0">
            <a:spAutoFit/>
          </a:bodyPr>
          <a:lstStyle/>
          <a:p>
            <a:pPr algn="ctr"/>
            <a:r>
              <a:rPr kumimoji="1" lang="ja-JP" altLang="en-US" sz="2800" b="1" smtClean="0">
                <a:latin typeface="ＭＳ 明朝" pitchFamily="17" charset="-128"/>
                <a:ea typeface="ＭＳ 明朝" pitchFamily="17" charset="-128"/>
              </a:rPr>
              <a:t>法定後見</a:t>
            </a:r>
            <a:r>
              <a:rPr kumimoji="1" lang="ja-JP" altLang="en-US" sz="2800" smtClean="0">
                <a:latin typeface="ＭＳ Ｐ明朝" pitchFamily="18" charset="-128"/>
                <a:ea typeface="ＭＳ Ｐ明朝" pitchFamily="18" charset="-128"/>
              </a:rPr>
              <a:t>　</a:t>
            </a:r>
            <a:r>
              <a:rPr kumimoji="1" lang="ja-JP" altLang="en-US" sz="2400" smtClean="0">
                <a:latin typeface="ＭＳ Ｐ明朝" pitchFamily="18" charset="-128"/>
                <a:ea typeface="ＭＳ Ｐ明朝" pitchFamily="18" charset="-128"/>
              </a:rPr>
              <a:t> </a:t>
            </a:r>
            <a:r>
              <a:rPr kumimoji="1" lang="en-US" altLang="ja-JP" sz="2400" smtClean="0">
                <a:latin typeface="ＭＳ Ｐ明朝" pitchFamily="18" charset="-128"/>
                <a:ea typeface="ＭＳ Ｐ明朝" pitchFamily="18" charset="-128"/>
              </a:rPr>
              <a:t>-</a:t>
            </a:r>
            <a:r>
              <a:rPr kumimoji="1" lang="ja-JP" altLang="en-US" sz="2400" smtClean="0">
                <a:latin typeface="ＭＳ Ｐ明朝" pitchFamily="18" charset="-128"/>
                <a:ea typeface="ＭＳ Ｐ明朝" pitchFamily="18" charset="-128"/>
              </a:rPr>
              <a:t> ３類型の概要 </a:t>
            </a:r>
            <a:r>
              <a:rPr kumimoji="1" lang="en-US" altLang="ja-JP" sz="2400" smtClean="0">
                <a:latin typeface="ＭＳ Ｐ明朝" pitchFamily="18" charset="-128"/>
                <a:ea typeface="ＭＳ Ｐ明朝" pitchFamily="18" charset="-128"/>
              </a:rPr>
              <a:t>-</a:t>
            </a:r>
            <a:endParaRPr kumimoji="1" lang="ja-JP" altLang="en-US" sz="2400">
              <a:latin typeface="ＭＳ Ｐ明朝" pitchFamily="18" charset="-128"/>
              <a:ea typeface="ＭＳ Ｐ明朝" pitchFamily="18" charset="-128"/>
            </a:endParaRPr>
          </a:p>
        </p:txBody>
      </p:sp>
      <p:sp>
        <p:nvSpPr>
          <p:cNvPr id="8" name="スライド番号プレースホルダ 7"/>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7</a:t>
            </a:fld>
            <a:endParaRPr kumimoji="1" lang="ja-JP" altLang="en-US" sz="1800"/>
          </a:p>
        </p:txBody>
      </p:sp>
      <p:sp>
        <p:nvSpPr>
          <p:cNvPr id="7" name="テキスト ボックス 6"/>
          <p:cNvSpPr txBox="1"/>
          <p:nvPr/>
        </p:nvSpPr>
        <p:spPr>
          <a:xfrm>
            <a:off x="251520" y="4941168"/>
            <a:ext cx="8640960" cy="1308050"/>
          </a:xfrm>
          <a:prstGeom prst="rect">
            <a:avLst/>
          </a:prstGeom>
          <a:noFill/>
        </p:spPr>
        <p:txBody>
          <a:bodyPr wrap="square" rtlCol="0">
            <a:spAutoFit/>
          </a:bodyPr>
          <a:lstStyle/>
          <a:p>
            <a:r>
              <a:rPr lang="en-US" altLang="ja-JP" sz="1400" smtClean="0">
                <a:latin typeface="ＭＳ 明朝" pitchFamily="17" charset="-128"/>
                <a:ea typeface="ＭＳ 明朝" pitchFamily="17" charset="-128"/>
              </a:rPr>
              <a:t>(</a:t>
            </a:r>
            <a:r>
              <a:rPr lang="ja-JP" altLang="ja-JP" sz="1400" smtClean="0">
                <a:latin typeface="ＭＳ 明朝" pitchFamily="17" charset="-128"/>
                <a:ea typeface="ＭＳ 明朝" pitchFamily="17" charset="-128"/>
              </a:rPr>
              <a:t>付記</a:t>
            </a:r>
            <a:r>
              <a:rPr lang="en-US" altLang="ja-JP" sz="1400" smtClean="0">
                <a:latin typeface="ＭＳ 明朝" pitchFamily="17" charset="-128"/>
                <a:ea typeface="ＭＳ 明朝" pitchFamily="17" charset="-128"/>
              </a:rPr>
              <a:t>)</a:t>
            </a:r>
            <a:r>
              <a:rPr lang="ja-JP" altLang="ja-JP" sz="1400" smtClean="0">
                <a:latin typeface="ＭＳ 明朝" pitchFamily="17" charset="-128"/>
                <a:ea typeface="ＭＳ 明朝" pitchFamily="17" charset="-128"/>
              </a:rPr>
              <a:t>民法第</a:t>
            </a:r>
            <a:r>
              <a:rPr lang="en-US" altLang="ja-JP" sz="1400" smtClean="0">
                <a:latin typeface="ＭＳ 明朝" pitchFamily="17" charset="-128"/>
                <a:ea typeface="ＭＳ 明朝" pitchFamily="17" charset="-128"/>
              </a:rPr>
              <a:t>13</a:t>
            </a:r>
            <a:r>
              <a:rPr lang="ja-JP" altLang="ja-JP" sz="1400" smtClean="0">
                <a:latin typeface="ＭＳ 明朝" pitchFamily="17" charset="-128"/>
                <a:ea typeface="ＭＳ 明朝" pitchFamily="17" charset="-128"/>
              </a:rPr>
              <a:t>条第</a:t>
            </a:r>
            <a:r>
              <a:rPr lang="en-US" altLang="ja-JP" sz="1400" smtClean="0">
                <a:latin typeface="ＭＳ 明朝" pitchFamily="17" charset="-128"/>
                <a:ea typeface="ＭＳ 明朝" pitchFamily="17" charset="-128"/>
              </a:rPr>
              <a:t>1</a:t>
            </a:r>
            <a:r>
              <a:rPr lang="ja-JP" altLang="ja-JP" sz="1400" smtClean="0">
                <a:latin typeface="ＭＳ 明朝" pitchFamily="17" charset="-128"/>
                <a:ea typeface="ＭＳ 明朝" pitchFamily="17" charset="-128"/>
              </a:rPr>
              <a:t>項</a:t>
            </a:r>
          </a:p>
          <a:p>
            <a:pPr marL="261938"/>
            <a:r>
              <a:rPr lang="ja-JP" altLang="ja-JP" sz="1300" b="1" smtClean="0">
                <a:latin typeface="ＭＳ 明朝" pitchFamily="17" charset="-128"/>
                <a:ea typeface="ＭＳ 明朝" pitchFamily="17" charset="-128"/>
              </a:rPr>
              <a:t>①</a:t>
            </a:r>
            <a:r>
              <a:rPr lang="ja-JP" altLang="ja-JP" sz="1300" smtClean="0">
                <a:latin typeface="ＭＳ 明朝" pitchFamily="17" charset="-128"/>
                <a:ea typeface="ＭＳ 明朝" pitchFamily="17" charset="-128"/>
              </a:rPr>
              <a:t>元本を領収し、又は利用すること </a:t>
            </a:r>
            <a:r>
              <a:rPr lang="ja-JP" altLang="ja-JP" sz="1300" b="1" smtClean="0">
                <a:latin typeface="ＭＳ 明朝" pitchFamily="17" charset="-128"/>
                <a:ea typeface="ＭＳ 明朝" pitchFamily="17" charset="-128"/>
              </a:rPr>
              <a:t>②</a:t>
            </a:r>
            <a:r>
              <a:rPr lang="ja-JP" altLang="ja-JP" sz="1300" smtClean="0">
                <a:latin typeface="ＭＳ 明朝" pitchFamily="17" charset="-128"/>
                <a:ea typeface="ＭＳ 明朝" pitchFamily="17" charset="-128"/>
              </a:rPr>
              <a:t>借財又は保証をすること </a:t>
            </a:r>
            <a:r>
              <a:rPr lang="ja-JP" altLang="ja-JP" sz="1300" b="1" smtClean="0">
                <a:latin typeface="ＭＳ 明朝" pitchFamily="17" charset="-128"/>
                <a:ea typeface="ＭＳ 明朝" pitchFamily="17" charset="-128"/>
              </a:rPr>
              <a:t>③</a:t>
            </a:r>
            <a:r>
              <a:rPr lang="ja-JP" altLang="ja-JP" sz="1300" smtClean="0">
                <a:latin typeface="ＭＳ 明朝" pitchFamily="17" charset="-128"/>
                <a:ea typeface="ＭＳ 明朝" pitchFamily="17" charset="-128"/>
              </a:rPr>
              <a:t>不動産その他重要な財産に関する権利の得喪を目的とする行為をすること </a:t>
            </a:r>
            <a:r>
              <a:rPr lang="ja-JP" altLang="ja-JP" sz="1300" b="1" smtClean="0">
                <a:latin typeface="ＭＳ 明朝" pitchFamily="17" charset="-128"/>
                <a:ea typeface="ＭＳ 明朝" pitchFamily="17" charset="-128"/>
              </a:rPr>
              <a:t>④</a:t>
            </a:r>
            <a:r>
              <a:rPr lang="ja-JP" altLang="ja-JP" sz="1300" smtClean="0">
                <a:latin typeface="ＭＳ 明朝" pitchFamily="17" charset="-128"/>
                <a:ea typeface="ＭＳ 明朝" pitchFamily="17" charset="-128"/>
              </a:rPr>
              <a:t>訴訟行為をすること </a:t>
            </a:r>
            <a:r>
              <a:rPr lang="ja-JP" altLang="ja-JP" sz="1300" b="1" smtClean="0">
                <a:latin typeface="ＭＳ 明朝" pitchFamily="17" charset="-128"/>
                <a:ea typeface="ＭＳ 明朝" pitchFamily="17" charset="-128"/>
              </a:rPr>
              <a:t>⑤</a:t>
            </a:r>
            <a:r>
              <a:rPr lang="ja-JP" altLang="ja-JP" sz="1300" smtClean="0">
                <a:latin typeface="ＭＳ 明朝" pitchFamily="17" charset="-128"/>
                <a:ea typeface="ＭＳ 明朝" pitchFamily="17" charset="-128"/>
              </a:rPr>
              <a:t>贈与、和解又は仲裁合意をすること </a:t>
            </a:r>
            <a:r>
              <a:rPr lang="ja-JP" altLang="ja-JP" sz="1300" b="1" smtClean="0">
                <a:latin typeface="ＭＳ 明朝" pitchFamily="17" charset="-128"/>
                <a:ea typeface="ＭＳ 明朝" pitchFamily="17" charset="-128"/>
              </a:rPr>
              <a:t>⑥</a:t>
            </a:r>
            <a:r>
              <a:rPr lang="ja-JP" altLang="ja-JP" sz="1300" smtClean="0">
                <a:latin typeface="ＭＳ 明朝" pitchFamily="17" charset="-128"/>
                <a:ea typeface="ＭＳ 明朝" pitchFamily="17" charset="-128"/>
              </a:rPr>
              <a:t>相続の承認若しくは放棄又は遺産の分割をすること </a:t>
            </a:r>
            <a:r>
              <a:rPr lang="ja-JP" altLang="ja-JP" sz="1300" b="1" smtClean="0">
                <a:latin typeface="ＭＳ 明朝" pitchFamily="17" charset="-128"/>
                <a:ea typeface="ＭＳ 明朝" pitchFamily="17" charset="-128"/>
              </a:rPr>
              <a:t>⑦</a:t>
            </a:r>
            <a:r>
              <a:rPr lang="ja-JP" altLang="ja-JP" sz="1300" smtClean="0">
                <a:latin typeface="ＭＳ 明朝" pitchFamily="17" charset="-128"/>
                <a:ea typeface="ＭＳ 明朝" pitchFamily="17" charset="-128"/>
              </a:rPr>
              <a:t>贈与の申込みを拒絶し、遺贈を放棄し、負担付贈与の申込みを承諾し、又は負担付遺贈を承認すること </a:t>
            </a:r>
            <a:r>
              <a:rPr lang="ja-JP" altLang="ja-JP" sz="1300" b="1" smtClean="0">
                <a:latin typeface="ＭＳ 明朝" pitchFamily="17" charset="-128"/>
                <a:ea typeface="ＭＳ 明朝" pitchFamily="17" charset="-128"/>
              </a:rPr>
              <a:t>⑧</a:t>
            </a:r>
            <a:r>
              <a:rPr lang="ja-JP" altLang="ja-JP" sz="1300" smtClean="0">
                <a:latin typeface="ＭＳ 明朝" pitchFamily="17" charset="-128"/>
                <a:ea typeface="ＭＳ 明朝" pitchFamily="17" charset="-128"/>
              </a:rPr>
              <a:t>新築、改築、増築又は大修繕をすること </a:t>
            </a:r>
            <a:r>
              <a:rPr lang="ja-JP" altLang="ja-JP" sz="1300" b="1" smtClean="0">
                <a:latin typeface="ＭＳ 明朝" pitchFamily="17" charset="-128"/>
                <a:ea typeface="ＭＳ 明朝" pitchFamily="17" charset="-128"/>
              </a:rPr>
              <a:t>⑨</a:t>
            </a:r>
            <a:r>
              <a:rPr lang="ja-JP" altLang="ja-JP" sz="1300" smtClean="0">
                <a:latin typeface="ＭＳ 明朝" pitchFamily="17" charset="-128"/>
                <a:ea typeface="ＭＳ 明朝" pitchFamily="17" charset="-128"/>
              </a:rPr>
              <a:t>第六百二条に定める期間</a:t>
            </a:r>
            <a:r>
              <a:rPr lang="en-US" altLang="ja-JP" sz="1300" smtClean="0">
                <a:latin typeface="ＭＳ 明朝" pitchFamily="17" charset="-128"/>
                <a:ea typeface="ＭＳ 明朝" pitchFamily="17" charset="-128"/>
              </a:rPr>
              <a:t>(</a:t>
            </a:r>
            <a:r>
              <a:rPr lang="ja-JP" altLang="ja-JP" sz="1300" smtClean="0">
                <a:latin typeface="ＭＳ 明朝" pitchFamily="17" charset="-128"/>
                <a:ea typeface="ＭＳ 明朝" pitchFamily="17" charset="-128"/>
              </a:rPr>
              <a:t>土地</a:t>
            </a:r>
            <a:r>
              <a:rPr lang="en-US" altLang="ja-JP" sz="1300" smtClean="0">
                <a:latin typeface="ＭＳ 明朝" pitchFamily="17" charset="-128"/>
                <a:ea typeface="ＭＳ 明朝" pitchFamily="17" charset="-128"/>
              </a:rPr>
              <a:t>:5</a:t>
            </a:r>
            <a:r>
              <a:rPr lang="ja-JP" altLang="ja-JP" sz="1300" smtClean="0">
                <a:latin typeface="ＭＳ 明朝" pitchFamily="17" charset="-128"/>
                <a:ea typeface="ＭＳ 明朝" pitchFamily="17" charset="-128"/>
              </a:rPr>
              <a:t>年、建物</a:t>
            </a:r>
            <a:r>
              <a:rPr lang="en-US" altLang="ja-JP" sz="1300" smtClean="0">
                <a:latin typeface="ＭＳ 明朝" pitchFamily="17" charset="-128"/>
                <a:ea typeface="ＭＳ 明朝" pitchFamily="17" charset="-128"/>
              </a:rPr>
              <a:t>:3</a:t>
            </a:r>
            <a:r>
              <a:rPr lang="ja-JP" altLang="ja-JP" sz="1300" smtClean="0">
                <a:latin typeface="ＭＳ 明朝" pitchFamily="17" charset="-128"/>
                <a:ea typeface="ＭＳ 明朝" pitchFamily="17" charset="-128"/>
              </a:rPr>
              <a:t>年</a:t>
            </a:r>
            <a:r>
              <a:rPr lang="en-US" altLang="ja-JP" sz="1300" smtClean="0">
                <a:latin typeface="ＭＳ 明朝" pitchFamily="17" charset="-128"/>
                <a:ea typeface="ＭＳ 明朝" pitchFamily="17" charset="-128"/>
              </a:rPr>
              <a:t>)</a:t>
            </a:r>
            <a:r>
              <a:rPr lang="ja-JP" altLang="ja-JP" sz="1300" smtClean="0">
                <a:latin typeface="ＭＳ 明朝" pitchFamily="17" charset="-128"/>
                <a:ea typeface="ＭＳ 明朝" pitchFamily="17" charset="-128"/>
              </a:rPr>
              <a:t>を超える賃貸借をすること</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1806"/>
            <a:ext cx="8712968" cy="523220"/>
          </a:xfrm>
          <a:prstGeom prst="rect">
            <a:avLst/>
          </a:prstGeom>
          <a:solidFill>
            <a:schemeClr val="bg1"/>
          </a:solidFill>
          <a:ln>
            <a:noFill/>
          </a:ln>
          <a:effectLst/>
        </p:spPr>
        <p:txBody>
          <a:bodyPr wrap="square" rtlCol="0">
            <a:spAutoFit/>
          </a:bodyPr>
          <a:lstStyle/>
          <a:p>
            <a:pPr algn="ctr"/>
            <a:r>
              <a:rPr kumimoji="1" lang="ja-JP" altLang="en-US" sz="2800" b="1" smtClean="0">
                <a:latin typeface="ＭＳ 明朝" pitchFamily="17" charset="-128"/>
                <a:ea typeface="ＭＳ 明朝" pitchFamily="17" charset="-128"/>
              </a:rPr>
              <a:t>成年後見人等の職務</a:t>
            </a:r>
            <a:endParaRPr kumimoji="1" lang="ja-JP" altLang="en-US" sz="2800" b="1">
              <a:latin typeface="ＭＳ 明朝" pitchFamily="17" charset="-128"/>
              <a:ea typeface="ＭＳ 明朝" pitchFamily="17" charset="-128"/>
            </a:endParaRPr>
          </a:p>
        </p:txBody>
      </p:sp>
      <p:sp>
        <p:nvSpPr>
          <p:cNvPr id="3" name="正方形/長方形 2"/>
          <p:cNvSpPr/>
          <p:nvPr/>
        </p:nvSpPr>
        <p:spPr>
          <a:xfrm>
            <a:off x="683568" y="1340768"/>
            <a:ext cx="8208912" cy="2088232"/>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defTabSz="273050">
              <a:lnSpc>
                <a:spcPts val="27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介護</a:t>
            </a:r>
            <a:r>
              <a:rPr lang="ja-JP" altLang="ja-JP">
                <a:solidFill>
                  <a:schemeClr val="tx1"/>
                </a:solidFill>
                <a:latin typeface="ＭＳ Ｐ明朝" pitchFamily="18" charset="-128"/>
                <a:ea typeface="ＭＳ Ｐ明朝" pitchFamily="18" charset="-128"/>
              </a:rPr>
              <a:t>保険の要介護認定等の申請</a:t>
            </a:r>
          </a:p>
          <a:p>
            <a:pPr marL="273050" defTabSz="273050">
              <a:lnSpc>
                <a:spcPts val="27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ケアプラン</a:t>
            </a:r>
            <a:r>
              <a:rPr lang="ja-JP" altLang="ja-JP">
                <a:solidFill>
                  <a:schemeClr val="tx1"/>
                </a:solidFill>
                <a:latin typeface="ＭＳ Ｐ明朝" pitchFamily="18" charset="-128"/>
                <a:ea typeface="ＭＳ Ｐ明朝" pitchFamily="18" charset="-128"/>
              </a:rPr>
              <a:t>の同意</a:t>
            </a:r>
          </a:p>
          <a:p>
            <a:pPr marL="273050" defTabSz="273050">
              <a:lnSpc>
                <a:spcPts val="25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福祉</a:t>
            </a:r>
            <a:r>
              <a:rPr lang="ja-JP" altLang="ja-JP">
                <a:solidFill>
                  <a:schemeClr val="tx1"/>
                </a:solidFill>
                <a:latin typeface="ＭＳ Ｐ明朝" pitchFamily="18" charset="-128"/>
                <a:ea typeface="ＭＳ Ｐ明朝" pitchFamily="18" charset="-128"/>
              </a:rPr>
              <a:t>サービスの利用手続（契約、費用支払など）</a:t>
            </a:r>
          </a:p>
          <a:p>
            <a:pPr marL="273050" defTabSz="273050">
              <a:lnSpc>
                <a:spcPts val="27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福祉</a:t>
            </a:r>
            <a:r>
              <a:rPr lang="ja-JP" altLang="ja-JP">
                <a:solidFill>
                  <a:schemeClr val="tx1"/>
                </a:solidFill>
                <a:latin typeface="ＭＳ Ｐ明朝" pitchFamily="18" charset="-128"/>
                <a:ea typeface="ＭＳ Ｐ明朝" pitchFamily="18" charset="-128"/>
              </a:rPr>
              <a:t>サービス実施状況の監視、苦情解決機関への申立</a:t>
            </a:r>
          </a:p>
          <a:p>
            <a:pPr marL="273050" defTabSz="273050">
              <a:lnSpc>
                <a:spcPts val="27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入院</a:t>
            </a:r>
            <a:r>
              <a:rPr lang="ja-JP" altLang="ja-JP">
                <a:solidFill>
                  <a:schemeClr val="tx1"/>
                </a:solidFill>
                <a:latin typeface="ＭＳ Ｐ明朝" pitchFamily="18" charset="-128"/>
                <a:ea typeface="ＭＳ Ｐ明朝" pitchFamily="18" charset="-128"/>
              </a:rPr>
              <a:t>・治療に関する手続（契約、費用支払など）</a:t>
            </a:r>
          </a:p>
          <a:p>
            <a:pPr marL="273050" defTabSz="273050">
              <a:lnSpc>
                <a:spcPts val="27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住居</a:t>
            </a:r>
            <a:r>
              <a:rPr lang="ja-JP" altLang="ja-JP">
                <a:solidFill>
                  <a:schemeClr val="tx1"/>
                </a:solidFill>
                <a:latin typeface="ＭＳ Ｐ明朝" pitchFamily="18" charset="-128"/>
                <a:ea typeface="ＭＳ Ｐ明朝" pitchFamily="18" charset="-128"/>
              </a:rPr>
              <a:t>の確保に関する手続（ｱﾊﾟｰﾄ契約、家賃支払）　</a:t>
            </a:r>
            <a:r>
              <a:rPr lang="ja-JP" altLang="ja-JP" sz="2000">
                <a:solidFill>
                  <a:schemeClr val="tx1"/>
                </a:solidFill>
                <a:latin typeface="ＭＳ Ｐ明朝" pitchFamily="18" charset="-128"/>
                <a:ea typeface="ＭＳ Ｐ明朝" pitchFamily="18" charset="-128"/>
              </a:rPr>
              <a:t>　</a:t>
            </a:r>
            <a:r>
              <a:rPr lang="ja-JP" altLang="ja-JP">
                <a:solidFill>
                  <a:schemeClr val="tx1"/>
                </a:solidFill>
                <a:latin typeface="ＭＳ Ｐ明朝" pitchFamily="18" charset="-128"/>
                <a:ea typeface="ＭＳ Ｐ明朝" pitchFamily="18" charset="-128"/>
              </a:rPr>
              <a:t>　</a:t>
            </a:r>
            <a:r>
              <a:rPr lang="ja-JP" altLang="en-US" smtClean="0">
                <a:solidFill>
                  <a:schemeClr val="tx1"/>
                </a:solidFill>
                <a:latin typeface="ＭＳ Ｐ明朝" pitchFamily="18" charset="-128"/>
                <a:ea typeface="ＭＳ Ｐ明朝" pitchFamily="18" charset="-128"/>
              </a:rPr>
              <a:t>　　　　　　　　　等</a:t>
            </a:r>
            <a:endParaRPr kumimoji="1" lang="ja-JP" altLang="en-US">
              <a:solidFill>
                <a:schemeClr val="tx1"/>
              </a:solidFill>
              <a:latin typeface="ＭＳ Ｐ明朝" pitchFamily="18" charset="-128"/>
              <a:ea typeface="ＭＳ Ｐ明朝" pitchFamily="18" charset="-128"/>
            </a:endParaRPr>
          </a:p>
        </p:txBody>
      </p:sp>
      <p:sp>
        <p:nvSpPr>
          <p:cNvPr id="4" name="正方形/長方形 3"/>
          <p:cNvSpPr/>
          <p:nvPr/>
        </p:nvSpPr>
        <p:spPr>
          <a:xfrm>
            <a:off x="683568" y="4077072"/>
            <a:ext cx="8208912" cy="2712126"/>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000" indent="-216000">
              <a:lnSpc>
                <a:spcPts val="26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現金</a:t>
            </a:r>
            <a:r>
              <a:rPr lang="ja-JP" altLang="ja-JP">
                <a:solidFill>
                  <a:schemeClr val="tx1"/>
                </a:solidFill>
                <a:latin typeface="ＭＳ Ｐ明朝" pitchFamily="18" charset="-128"/>
                <a:ea typeface="ＭＳ Ｐ明朝" pitchFamily="18" charset="-128"/>
              </a:rPr>
              <a:t>・預貯金の管理</a:t>
            </a:r>
            <a:r>
              <a:rPr lang="ja-JP" altLang="ja-JP" sz="1600">
                <a:solidFill>
                  <a:schemeClr val="tx1"/>
                </a:solidFill>
                <a:latin typeface="ＭＳ Ｐ明朝" pitchFamily="18" charset="-128"/>
                <a:ea typeface="ＭＳ Ｐ明朝" pitchFamily="18" charset="-128"/>
              </a:rPr>
              <a:t>（日常生活費の支払、預貯金口座からの引出し、</a:t>
            </a:r>
            <a:r>
              <a:rPr lang="ja-JP" altLang="ja-JP" sz="1600" smtClean="0">
                <a:solidFill>
                  <a:schemeClr val="tx1"/>
                </a:solidFill>
                <a:latin typeface="ＭＳ Ｐ明朝" pitchFamily="18" charset="-128"/>
                <a:ea typeface="ＭＳ Ｐ明朝" pitchFamily="18" charset="-128"/>
              </a:rPr>
              <a:t>預入れ</a:t>
            </a:r>
            <a:r>
              <a:rPr lang="ja-JP" altLang="en-US" sz="1600" smtClean="0">
                <a:solidFill>
                  <a:schemeClr val="tx1"/>
                </a:solidFill>
                <a:latin typeface="ＭＳ Ｐ明朝" pitchFamily="18" charset="-128"/>
                <a:ea typeface="ＭＳ Ｐ明朝" pitchFamily="18" charset="-128"/>
              </a:rPr>
              <a:t>など</a:t>
            </a:r>
            <a:r>
              <a:rPr lang="ja-JP" altLang="ja-JP" sz="1600" smtClean="0">
                <a:solidFill>
                  <a:schemeClr val="tx1"/>
                </a:solidFill>
                <a:latin typeface="ＭＳ Ｐ明朝" pitchFamily="18" charset="-128"/>
                <a:ea typeface="ＭＳ Ｐ明朝" pitchFamily="18" charset="-128"/>
              </a:rPr>
              <a:t>）</a:t>
            </a:r>
            <a:endParaRPr lang="ja-JP" altLang="ja-JP" sz="1600">
              <a:solidFill>
                <a:schemeClr val="tx1"/>
              </a:solidFill>
              <a:latin typeface="ＭＳ Ｐ明朝" pitchFamily="18" charset="-128"/>
              <a:ea typeface="ＭＳ Ｐ明朝" pitchFamily="18" charset="-128"/>
            </a:endParaRPr>
          </a:p>
          <a:p>
            <a:pPr marL="504000" indent="-216000">
              <a:lnSpc>
                <a:spcPts val="26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身上</a:t>
            </a:r>
            <a:r>
              <a:rPr lang="ja-JP" altLang="ja-JP">
                <a:solidFill>
                  <a:schemeClr val="tx1"/>
                </a:solidFill>
                <a:latin typeface="ＭＳ Ｐ明朝" pitchFamily="18" charset="-128"/>
                <a:ea typeface="ＭＳ Ｐ明朝" pitchFamily="18" charset="-128"/>
              </a:rPr>
              <a:t>監護に関する諸費用の支払い</a:t>
            </a:r>
            <a:r>
              <a:rPr lang="ja-JP" altLang="ja-JP" sz="1600">
                <a:solidFill>
                  <a:schemeClr val="tx1"/>
                </a:solidFill>
                <a:latin typeface="ＭＳ Ｐ明朝" pitchFamily="18" charset="-128"/>
                <a:ea typeface="ＭＳ Ｐ明朝" pitchFamily="18" charset="-128"/>
              </a:rPr>
              <a:t>（介護サービス自己負担費、医療機関への支払い）</a:t>
            </a:r>
          </a:p>
          <a:p>
            <a:pPr marL="504000" indent="-216000">
              <a:lnSpc>
                <a:spcPts val="26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年金</a:t>
            </a:r>
            <a:r>
              <a:rPr lang="ja-JP" altLang="ja-JP">
                <a:solidFill>
                  <a:schemeClr val="tx1"/>
                </a:solidFill>
                <a:latin typeface="ＭＳ Ｐ明朝" pitchFamily="18" charset="-128"/>
                <a:ea typeface="ＭＳ Ｐ明朝" pitchFamily="18" charset="-128"/>
              </a:rPr>
              <a:t>受給に関する手続き</a:t>
            </a:r>
            <a:r>
              <a:rPr lang="ja-JP" altLang="ja-JP" sz="1600" smtClean="0">
                <a:solidFill>
                  <a:schemeClr val="tx1"/>
                </a:solidFill>
                <a:latin typeface="ＭＳ Ｐ明朝" pitchFamily="18" charset="-128"/>
                <a:ea typeface="ＭＳ Ｐ明朝" pitchFamily="18" charset="-128"/>
              </a:rPr>
              <a:t>（</a:t>
            </a:r>
            <a:r>
              <a:rPr lang="ja-JP" altLang="ja-JP" sz="1600">
                <a:solidFill>
                  <a:schemeClr val="tx1"/>
                </a:solidFill>
                <a:latin typeface="ＭＳ Ｐ明朝" pitchFamily="18" charset="-128"/>
                <a:ea typeface="ＭＳ Ｐ明朝" pitchFamily="18" charset="-128"/>
              </a:rPr>
              <a:t>現況届の提出、</a:t>
            </a:r>
            <a:r>
              <a:rPr lang="ja-JP" altLang="ja-JP" sz="1600" smtClean="0">
                <a:solidFill>
                  <a:schemeClr val="tx1"/>
                </a:solidFill>
                <a:latin typeface="ＭＳ Ｐ明朝" pitchFamily="18" charset="-128"/>
                <a:ea typeface="ＭＳ Ｐ明朝" pitchFamily="18" charset="-128"/>
              </a:rPr>
              <a:t>など</a:t>
            </a:r>
            <a:r>
              <a:rPr lang="en-US" altLang="ja-JP" sz="1600">
                <a:solidFill>
                  <a:schemeClr val="tx1"/>
                </a:solidFill>
                <a:latin typeface="ＭＳ Ｐ明朝" pitchFamily="18" charset="-128"/>
                <a:ea typeface="ＭＳ Ｐ明朝" pitchFamily="18" charset="-128"/>
              </a:rPr>
              <a:t>)</a:t>
            </a:r>
            <a:endParaRPr lang="en-US" altLang="ja-JP" sz="1600" smtClean="0">
              <a:solidFill>
                <a:schemeClr val="tx1"/>
              </a:solidFill>
              <a:latin typeface="ＭＳ Ｐ明朝" pitchFamily="18" charset="-128"/>
              <a:ea typeface="ＭＳ Ｐ明朝" pitchFamily="18" charset="-128"/>
            </a:endParaRPr>
          </a:p>
          <a:p>
            <a:pPr marL="504000" indent="-216000">
              <a:lnSpc>
                <a:spcPts val="26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不動産の管理</a:t>
            </a:r>
            <a:r>
              <a:rPr lang="ja-JP" altLang="ja-JP" sz="1600" smtClean="0">
                <a:solidFill>
                  <a:schemeClr val="tx1"/>
                </a:solidFill>
                <a:latin typeface="ＭＳ Ｐ明朝" pitchFamily="18" charset="-128"/>
                <a:ea typeface="ＭＳ Ｐ明朝" pitchFamily="18" charset="-128"/>
              </a:rPr>
              <a:t>（自宅環境の維持・修繕、など）</a:t>
            </a:r>
          </a:p>
          <a:p>
            <a:pPr marL="504000" indent="-216000">
              <a:lnSpc>
                <a:spcPts val="26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相続の手続き</a:t>
            </a:r>
            <a:r>
              <a:rPr lang="ja-JP" altLang="ja-JP" sz="1600" smtClean="0">
                <a:solidFill>
                  <a:schemeClr val="tx1"/>
                </a:solidFill>
                <a:latin typeface="ＭＳ Ｐ明朝" pitchFamily="18" charset="-128"/>
                <a:ea typeface="ＭＳ Ｐ明朝" pitchFamily="18" charset="-128"/>
              </a:rPr>
              <a:t>（本人に相続権が発生した場合の相続又は放棄などの手続き）</a:t>
            </a:r>
          </a:p>
          <a:p>
            <a:pPr marL="504000" indent="-216000">
              <a:lnSpc>
                <a:spcPts val="2600"/>
              </a:lnSpc>
            </a:pPr>
            <a:r>
              <a:rPr lang="ja-JP" altLang="en-US" smtClean="0">
                <a:solidFill>
                  <a:schemeClr val="tx1"/>
                </a:solidFill>
                <a:latin typeface="ＭＳ Ｐ明朝" pitchFamily="18" charset="-128"/>
                <a:ea typeface="ＭＳ Ｐ明朝" pitchFamily="18" charset="-128"/>
              </a:rPr>
              <a:t>〇</a:t>
            </a:r>
            <a:r>
              <a:rPr lang="ja-JP" altLang="ja-JP" smtClean="0">
                <a:solidFill>
                  <a:schemeClr val="tx1"/>
                </a:solidFill>
                <a:latin typeface="ＭＳ Ｐ明朝" pitchFamily="18" charset="-128"/>
                <a:ea typeface="ＭＳ Ｐ明朝" pitchFamily="18" charset="-128"/>
              </a:rPr>
              <a:t>契約</a:t>
            </a:r>
            <a:r>
              <a:rPr lang="ja-JP" altLang="ja-JP">
                <a:solidFill>
                  <a:schemeClr val="tx1"/>
                </a:solidFill>
                <a:latin typeface="ＭＳ Ｐ明朝" pitchFamily="18" charset="-128"/>
                <a:ea typeface="ＭＳ Ｐ明朝" pitchFamily="18" charset="-128"/>
              </a:rPr>
              <a:t>取消権の行使</a:t>
            </a:r>
            <a:r>
              <a:rPr lang="ja-JP" altLang="ja-JP" sz="1600">
                <a:solidFill>
                  <a:schemeClr val="tx1"/>
                </a:solidFill>
                <a:latin typeface="ＭＳ Ｐ明朝" pitchFamily="18" charset="-128"/>
                <a:ea typeface="ＭＳ Ｐ明朝" pitchFamily="18" charset="-128"/>
              </a:rPr>
              <a:t>（悪質な訪問販売業者などと本人が交わした不必要な契約の取り消しなど</a:t>
            </a:r>
            <a:r>
              <a:rPr lang="ja-JP" altLang="ja-JP" sz="1600" smtClean="0">
                <a:solidFill>
                  <a:schemeClr val="tx1"/>
                </a:solidFill>
                <a:latin typeface="ＭＳ Ｐ明朝" pitchFamily="18" charset="-128"/>
                <a:ea typeface="ＭＳ Ｐ明朝" pitchFamily="18" charset="-128"/>
              </a:rPr>
              <a:t>）</a:t>
            </a:r>
            <a:r>
              <a:rPr lang="ja-JP" altLang="en-US" sz="1600" smtClean="0">
                <a:solidFill>
                  <a:schemeClr val="tx1"/>
                </a:solidFill>
                <a:latin typeface="ＭＳ Ｐ明朝" pitchFamily="18" charset="-128"/>
                <a:ea typeface="ＭＳ Ｐ明朝" pitchFamily="18" charset="-128"/>
              </a:rPr>
              <a:t>　　　　　　　　　　　　　　　　　　　　　　　　　　　　　　　　　　　　　　　　　　　　　等</a:t>
            </a:r>
            <a:endParaRPr lang="ja-JP" altLang="ja-JP" sz="1600">
              <a:solidFill>
                <a:schemeClr val="tx1"/>
              </a:solidFill>
              <a:latin typeface="ＭＳ Ｐ明朝" pitchFamily="18" charset="-128"/>
              <a:ea typeface="ＭＳ Ｐ明朝" pitchFamily="18" charset="-128"/>
            </a:endParaRPr>
          </a:p>
        </p:txBody>
      </p:sp>
      <p:sp>
        <p:nvSpPr>
          <p:cNvPr id="5" name="角丸四角形 4"/>
          <p:cNvSpPr/>
          <p:nvPr/>
        </p:nvSpPr>
        <p:spPr>
          <a:xfrm>
            <a:off x="227638" y="836712"/>
            <a:ext cx="2088232" cy="432048"/>
          </a:xfrm>
          <a:prstGeom prst="roundRect">
            <a:avLst/>
          </a:prstGeom>
          <a:solidFill>
            <a:schemeClr val="accent1">
              <a:lumMod val="40000"/>
              <a:lumOff val="60000"/>
            </a:schemeClr>
          </a:solidFill>
          <a:ln w="9525">
            <a:no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mtClean="0">
                <a:solidFill>
                  <a:schemeClr val="tx1"/>
                </a:solidFill>
              </a:rPr>
              <a:t>身上監護</a:t>
            </a:r>
            <a:endParaRPr kumimoji="1" lang="ja-JP" altLang="en-US" sz="2400">
              <a:solidFill>
                <a:schemeClr val="tx1"/>
              </a:solidFill>
            </a:endParaRPr>
          </a:p>
        </p:txBody>
      </p:sp>
      <p:sp>
        <p:nvSpPr>
          <p:cNvPr id="6" name="角丸四角形 5"/>
          <p:cNvSpPr/>
          <p:nvPr/>
        </p:nvSpPr>
        <p:spPr>
          <a:xfrm>
            <a:off x="227638" y="3573016"/>
            <a:ext cx="2088232" cy="432048"/>
          </a:xfrm>
          <a:prstGeom prst="roundRect">
            <a:avLst/>
          </a:prstGeom>
          <a:solidFill>
            <a:schemeClr val="accent1">
              <a:lumMod val="40000"/>
              <a:lumOff val="60000"/>
            </a:schemeClr>
          </a:solidFill>
          <a:ln w="9525">
            <a:no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mtClean="0">
                <a:solidFill>
                  <a:schemeClr val="tx1"/>
                </a:solidFill>
              </a:rPr>
              <a:t>財産管理</a:t>
            </a:r>
            <a:endParaRPr kumimoji="1" lang="ja-JP" altLang="en-US" sz="2400">
              <a:solidFill>
                <a:schemeClr val="tx1"/>
              </a:solidFill>
            </a:endParaRPr>
          </a:p>
        </p:txBody>
      </p:sp>
      <p:pic>
        <p:nvPicPr>
          <p:cNvPr id="7"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9" name="スライド番号プレースホルダ 8"/>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8</a:t>
            </a:fld>
            <a:endParaRPr kumimoji="1" lang="ja-JP" altLang="en-U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1806"/>
            <a:ext cx="8712968" cy="523220"/>
          </a:xfrm>
          <a:prstGeom prst="rect">
            <a:avLst/>
          </a:prstGeom>
          <a:solidFill>
            <a:schemeClr val="bg1"/>
          </a:solidFill>
          <a:ln>
            <a:noFill/>
          </a:ln>
          <a:effectLst/>
        </p:spPr>
        <p:txBody>
          <a:bodyPr wrap="square" rtlCol="0">
            <a:spAutoFit/>
          </a:bodyPr>
          <a:lstStyle/>
          <a:p>
            <a:pPr algn="ctr"/>
            <a:r>
              <a:rPr kumimoji="1" lang="ja-JP" altLang="en-US" sz="2800" b="1" smtClean="0">
                <a:latin typeface="ＭＳ Ｐ明朝" pitchFamily="18" charset="-128"/>
                <a:ea typeface="ＭＳ Ｐ明朝" pitchFamily="18" charset="-128"/>
              </a:rPr>
              <a:t>成年後見利用にあたっての留意事項</a:t>
            </a:r>
            <a:endParaRPr kumimoji="1" lang="ja-JP" altLang="en-US" sz="2800" b="1">
              <a:latin typeface="ＭＳ Ｐ明朝" pitchFamily="18" charset="-128"/>
              <a:ea typeface="ＭＳ Ｐ明朝" pitchFamily="18" charset="-128"/>
            </a:endParaRPr>
          </a:p>
        </p:txBody>
      </p:sp>
      <p:sp>
        <p:nvSpPr>
          <p:cNvPr id="3" name="角丸四角形 2"/>
          <p:cNvSpPr/>
          <p:nvPr/>
        </p:nvSpPr>
        <p:spPr>
          <a:xfrm>
            <a:off x="251520" y="836712"/>
            <a:ext cx="1512168" cy="504056"/>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dist"/>
            <a:r>
              <a:rPr kumimoji="1" lang="ja-JP" altLang="en-US" smtClean="0">
                <a:solidFill>
                  <a:schemeClr val="tx1"/>
                </a:solidFill>
              </a:rPr>
              <a:t>申立費用</a:t>
            </a:r>
            <a:endParaRPr kumimoji="1" lang="ja-JP" altLang="en-US">
              <a:solidFill>
                <a:schemeClr val="tx1"/>
              </a:solidFill>
            </a:endParaRPr>
          </a:p>
        </p:txBody>
      </p:sp>
      <p:sp>
        <p:nvSpPr>
          <p:cNvPr id="4" name="テキスト ボックス 3"/>
          <p:cNvSpPr txBox="1"/>
          <p:nvPr/>
        </p:nvSpPr>
        <p:spPr>
          <a:xfrm>
            <a:off x="611560" y="1484784"/>
            <a:ext cx="8532440" cy="369332"/>
          </a:xfrm>
          <a:prstGeom prst="rect">
            <a:avLst/>
          </a:prstGeom>
          <a:noFill/>
        </p:spPr>
        <p:txBody>
          <a:bodyPr wrap="square" rtlCol="0">
            <a:spAutoFit/>
          </a:bodyPr>
          <a:lstStyle/>
          <a:p>
            <a:r>
              <a:rPr lang="ja-JP" altLang="ja-JP">
                <a:latin typeface="ＭＳ Ｐ明朝" pitchFamily="18" charset="-128"/>
                <a:ea typeface="ＭＳ Ｐ明朝" pitchFamily="18" charset="-128"/>
              </a:rPr>
              <a:t>申立費用の負担は原則申立人と</a:t>
            </a:r>
            <a:r>
              <a:rPr lang="ja-JP" altLang="ja-JP" smtClean="0">
                <a:latin typeface="ＭＳ Ｐ明朝" pitchFamily="18" charset="-128"/>
                <a:ea typeface="ＭＳ Ｐ明朝" pitchFamily="18" charset="-128"/>
              </a:rPr>
              <a:t>なります</a:t>
            </a:r>
            <a:r>
              <a:rPr lang="ja-JP" altLang="en-US" smtClean="0">
                <a:latin typeface="ＭＳ Ｐ明朝" pitchFamily="18" charset="-128"/>
                <a:ea typeface="ＭＳ Ｐ明朝" pitchFamily="18" charset="-128"/>
              </a:rPr>
              <a:t>　</a:t>
            </a:r>
            <a:r>
              <a:rPr lang="ja-JP" altLang="ja-JP" sz="1600" smtClean="0">
                <a:latin typeface="ＭＳ Ｐ明朝" pitchFamily="18" charset="-128"/>
                <a:ea typeface="ＭＳ Ｐ明朝" pitchFamily="18" charset="-128"/>
              </a:rPr>
              <a:t>（</a:t>
            </a:r>
            <a:r>
              <a:rPr lang="ja-JP" altLang="ja-JP" sz="1600">
                <a:latin typeface="ＭＳ Ｐ明朝" pitchFamily="18" charset="-128"/>
                <a:ea typeface="ＭＳ Ｐ明朝" pitchFamily="18" charset="-128"/>
              </a:rPr>
              <a:t>非訟事件</a:t>
            </a:r>
            <a:r>
              <a:rPr lang="ja-JP" altLang="ja-JP" sz="1600" smtClean="0">
                <a:latin typeface="ＭＳ Ｐ明朝" pitchFamily="18" charset="-128"/>
                <a:ea typeface="ＭＳ Ｐ明朝" pitchFamily="18" charset="-128"/>
              </a:rPr>
              <a:t>手続法</a:t>
            </a:r>
            <a:r>
              <a:rPr lang="ja-JP" altLang="en-US" sz="1600" smtClean="0">
                <a:latin typeface="ＭＳ Ｐ明朝" pitchFamily="18" charset="-128"/>
                <a:ea typeface="ＭＳ Ｐ明朝" pitchFamily="18" charset="-128"/>
              </a:rPr>
              <a:t> 第</a:t>
            </a:r>
            <a:r>
              <a:rPr lang="en-US" altLang="ja-JP" sz="1600" smtClean="0">
                <a:latin typeface="ＭＳ Ｐ明朝" pitchFamily="18" charset="-128"/>
                <a:ea typeface="ＭＳ Ｐ明朝" pitchFamily="18" charset="-128"/>
              </a:rPr>
              <a:t>26</a:t>
            </a:r>
            <a:r>
              <a:rPr lang="ja-JP" altLang="ja-JP" sz="1600">
                <a:latin typeface="ＭＳ Ｐ明朝" pitchFamily="18" charset="-128"/>
                <a:ea typeface="ＭＳ Ｐ明朝" pitchFamily="18" charset="-128"/>
              </a:rPr>
              <a:t>条）</a:t>
            </a:r>
            <a:endParaRPr kumimoji="1" lang="ja-JP" altLang="en-US" sz="1600">
              <a:latin typeface="ＭＳ Ｐ明朝" pitchFamily="18" charset="-128"/>
              <a:ea typeface="ＭＳ Ｐ明朝" pitchFamily="18" charset="-128"/>
            </a:endParaRPr>
          </a:p>
        </p:txBody>
      </p:sp>
      <p:sp>
        <p:nvSpPr>
          <p:cNvPr id="5" name="角丸四角形 4"/>
          <p:cNvSpPr/>
          <p:nvPr/>
        </p:nvSpPr>
        <p:spPr>
          <a:xfrm>
            <a:off x="251520" y="2051844"/>
            <a:ext cx="2844000" cy="504056"/>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ctr"/>
          <a:lstStyle/>
          <a:p>
            <a:pPr algn="dist"/>
            <a:r>
              <a:rPr kumimoji="1" lang="ja-JP" altLang="en-US" smtClean="0">
                <a:solidFill>
                  <a:schemeClr val="tx1"/>
                </a:solidFill>
              </a:rPr>
              <a:t>成年後見人等にできない事</a:t>
            </a:r>
            <a:endParaRPr kumimoji="1" lang="ja-JP" altLang="en-US">
              <a:solidFill>
                <a:schemeClr val="tx1"/>
              </a:solidFill>
            </a:endParaRPr>
          </a:p>
        </p:txBody>
      </p:sp>
      <p:sp>
        <p:nvSpPr>
          <p:cNvPr id="6" name="テキスト ボックス 5"/>
          <p:cNvSpPr txBox="1"/>
          <p:nvPr/>
        </p:nvSpPr>
        <p:spPr>
          <a:xfrm>
            <a:off x="611560" y="2627908"/>
            <a:ext cx="8532439" cy="2662267"/>
          </a:xfrm>
          <a:prstGeom prst="rect">
            <a:avLst/>
          </a:prstGeom>
          <a:noFill/>
        </p:spPr>
        <p:txBody>
          <a:bodyPr wrap="square" rtlCol="0">
            <a:spAutoFit/>
          </a:bodyPr>
          <a:lstStyle/>
          <a:p>
            <a:r>
              <a:rPr lang="ja-JP" altLang="ja-JP" spc="300">
                <a:latin typeface="ＭＳ Ｐ明朝" pitchFamily="18" charset="-128"/>
                <a:ea typeface="ＭＳ Ｐ明朝" pitchFamily="18" charset="-128"/>
              </a:rPr>
              <a:t>成年後見人等の職務</a:t>
            </a:r>
            <a:r>
              <a:rPr lang="en-US" altLang="ja-JP" spc="300">
                <a:latin typeface="ＭＳ Ｐ明朝" pitchFamily="18" charset="-128"/>
                <a:ea typeface="ＭＳ Ｐ明朝" pitchFamily="18" charset="-128"/>
              </a:rPr>
              <a:t>(</a:t>
            </a:r>
            <a:r>
              <a:rPr lang="ja-JP" altLang="ja-JP" spc="300">
                <a:latin typeface="ＭＳ Ｐ明朝" pitchFamily="18" charset="-128"/>
                <a:ea typeface="ＭＳ Ｐ明朝" pitchFamily="18" charset="-128"/>
              </a:rPr>
              <a:t>権限</a:t>
            </a:r>
            <a:r>
              <a:rPr lang="en-US" altLang="ja-JP" spc="300">
                <a:latin typeface="ＭＳ Ｐ明朝" pitchFamily="18" charset="-128"/>
                <a:ea typeface="ＭＳ Ｐ明朝" pitchFamily="18" charset="-128"/>
              </a:rPr>
              <a:t>)</a:t>
            </a:r>
            <a:r>
              <a:rPr lang="ja-JP" altLang="ja-JP" spc="300">
                <a:latin typeface="ＭＳ Ｐ明朝" pitchFamily="18" charset="-128"/>
                <a:ea typeface="ＭＳ Ｐ明朝" pitchFamily="18" charset="-128"/>
              </a:rPr>
              <a:t>は成年被後見人等の財産管理、身上監護に関す「</a:t>
            </a:r>
            <a:r>
              <a:rPr lang="ja-JP" altLang="ja-JP" spc="300">
                <a:solidFill>
                  <a:srgbClr val="FF0000"/>
                </a:solidFill>
                <a:latin typeface="ＭＳ Ｐ明朝" pitchFamily="18" charset="-128"/>
                <a:ea typeface="ＭＳ Ｐ明朝" pitchFamily="18" charset="-128"/>
              </a:rPr>
              <a:t>法律行為</a:t>
            </a:r>
            <a:r>
              <a:rPr lang="ja-JP" altLang="ja-JP" spc="300">
                <a:latin typeface="ＭＳ Ｐ明朝" pitchFamily="18" charset="-128"/>
                <a:ea typeface="ＭＳ Ｐ明朝" pitchFamily="18" charset="-128"/>
              </a:rPr>
              <a:t>」の範囲です。以下の諸事項について成年後見人等には実施する義務あるいは権限がありません。</a:t>
            </a:r>
          </a:p>
          <a:p>
            <a:pPr marL="449263">
              <a:spcBef>
                <a:spcPts val="600"/>
              </a:spcBef>
            </a:pPr>
            <a:r>
              <a:rPr lang="ja-JP" altLang="ja-JP">
                <a:latin typeface="ＭＳ Ｐ明朝" pitchFamily="18" charset="-128"/>
                <a:ea typeface="ＭＳ Ｐ明朝" pitchFamily="18" charset="-128"/>
              </a:rPr>
              <a:t>① 事実行為</a:t>
            </a:r>
            <a:r>
              <a:rPr lang="en-US" altLang="ja-JP">
                <a:latin typeface="ＭＳ Ｐ明朝" pitchFamily="18" charset="-128"/>
                <a:ea typeface="ＭＳ Ｐ明朝" pitchFamily="18" charset="-128"/>
              </a:rPr>
              <a:t>(</a:t>
            </a:r>
            <a:r>
              <a:rPr lang="ja-JP" altLang="ja-JP">
                <a:latin typeface="ＭＳ Ｐ明朝" pitchFamily="18" charset="-128"/>
                <a:ea typeface="ＭＳ Ｐ明朝" pitchFamily="18" charset="-128"/>
              </a:rPr>
              <a:t>介護実務など</a:t>
            </a:r>
            <a:r>
              <a:rPr lang="en-US" altLang="ja-JP">
                <a:latin typeface="ＭＳ Ｐ明朝" pitchFamily="18" charset="-128"/>
                <a:ea typeface="ＭＳ Ｐ明朝" pitchFamily="18" charset="-128"/>
              </a:rPr>
              <a:t>)</a:t>
            </a:r>
            <a:endParaRPr lang="ja-JP" altLang="ja-JP">
              <a:latin typeface="ＭＳ Ｐ明朝" pitchFamily="18" charset="-128"/>
              <a:ea typeface="ＭＳ Ｐ明朝" pitchFamily="18" charset="-128"/>
            </a:endParaRPr>
          </a:p>
          <a:p>
            <a:pPr marL="449263"/>
            <a:r>
              <a:rPr lang="ja-JP" altLang="ja-JP">
                <a:latin typeface="ＭＳ Ｐ明朝" pitchFamily="18" charset="-128"/>
                <a:ea typeface="ＭＳ Ｐ明朝" pitchFamily="18" charset="-128"/>
              </a:rPr>
              <a:t>② 身元保証人になる</a:t>
            </a:r>
            <a:r>
              <a:rPr lang="ja-JP" altLang="ja-JP" smtClean="0">
                <a:latin typeface="ＭＳ Ｐ明朝" pitchFamily="18" charset="-128"/>
                <a:ea typeface="ＭＳ Ｐ明朝" pitchFamily="18" charset="-128"/>
              </a:rPr>
              <a:t>こと</a:t>
            </a:r>
            <a:r>
              <a:rPr lang="en-US" altLang="ja-JP" smtClean="0">
                <a:latin typeface="ＭＳ Ｐ明朝" pitchFamily="18" charset="-128"/>
                <a:ea typeface="ＭＳ Ｐ明朝" pitchFamily="18" charset="-128"/>
              </a:rPr>
              <a:t>(</a:t>
            </a:r>
            <a:r>
              <a:rPr lang="ja-JP" altLang="en-US" smtClean="0">
                <a:latin typeface="ＭＳ Ｐ明朝" pitchFamily="18" charset="-128"/>
                <a:ea typeface="ＭＳ Ｐ明朝" pitchFamily="18" charset="-128"/>
              </a:rPr>
              <a:t>利益相反となる可能性のため</a:t>
            </a:r>
            <a:r>
              <a:rPr lang="en-US" altLang="ja-JP" smtClean="0">
                <a:latin typeface="ＭＳ Ｐ明朝" pitchFamily="18" charset="-128"/>
                <a:ea typeface="ＭＳ Ｐ明朝" pitchFamily="18" charset="-128"/>
              </a:rPr>
              <a:t>)</a:t>
            </a:r>
            <a:endParaRPr lang="ja-JP" altLang="ja-JP">
              <a:latin typeface="ＭＳ Ｐ明朝" pitchFamily="18" charset="-128"/>
              <a:ea typeface="ＭＳ Ｐ明朝" pitchFamily="18" charset="-128"/>
            </a:endParaRPr>
          </a:p>
          <a:p>
            <a:pPr marL="449263"/>
            <a:r>
              <a:rPr lang="ja-JP" altLang="ja-JP">
                <a:latin typeface="ＭＳ Ｐ明朝" pitchFamily="18" charset="-128"/>
                <a:ea typeface="ＭＳ Ｐ明朝" pitchFamily="18" charset="-128"/>
              </a:rPr>
              <a:t>③ 医療同意</a:t>
            </a:r>
            <a:r>
              <a:rPr lang="en-US" altLang="ja-JP">
                <a:latin typeface="ＭＳ Ｐ明朝" pitchFamily="18" charset="-128"/>
                <a:ea typeface="ＭＳ Ｐ明朝" pitchFamily="18" charset="-128"/>
              </a:rPr>
              <a:t>(</a:t>
            </a:r>
            <a:r>
              <a:rPr lang="ja-JP" altLang="ja-JP">
                <a:latin typeface="ＭＳ Ｐ明朝" pitchFamily="18" charset="-128"/>
                <a:ea typeface="ＭＳ Ｐ明朝" pitchFamily="18" charset="-128"/>
              </a:rPr>
              <a:t>医的侵襲行為に関する代行決定</a:t>
            </a:r>
            <a:r>
              <a:rPr lang="en-US" altLang="ja-JP">
                <a:latin typeface="ＭＳ Ｐ明朝" pitchFamily="18" charset="-128"/>
                <a:ea typeface="ＭＳ Ｐ明朝" pitchFamily="18" charset="-128"/>
              </a:rPr>
              <a:t>)</a:t>
            </a:r>
            <a:endParaRPr lang="ja-JP" altLang="ja-JP">
              <a:latin typeface="ＭＳ Ｐ明朝" pitchFamily="18" charset="-128"/>
              <a:ea typeface="ＭＳ Ｐ明朝" pitchFamily="18" charset="-128"/>
            </a:endParaRPr>
          </a:p>
          <a:p>
            <a:pPr marL="449263"/>
            <a:r>
              <a:rPr lang="ja-JP" altLang="ja-JP">
                <a:latin typeface="ＭＳ Ｐ明朝" pitchFamily="18" charset="-128"/>
                <a:ea typeface="ＭＳ Ｐ明朝" pitchFamily="18" charset="-128"/>
              </a:rPr>
              <a:t>④ 居所指定</a:t>
            </a:r>
          </a:p>
          <a:p>
            <a:pPr marL="449263"/>
            <a:r>
              <a:rPr lang="ja-JP" altLang="ja-JP">
                <a:latin typeface="ＭＳ Ｐ明朝" pitchFamily="18" charset="-128"/>
                <a:ea typeface="ＭＳ Ｐ明朝" pitchFamily="18" charset="-128"/>
              </a:rPr>
              <a:t>⑤ その他被後見人の一身専属的</a:t>
            </a:r>
            <a:r>
              <a:rPr lang="ja-JP" altLang="ja-JP" smtClean="0">
                <a:latin typeface="ＭＳ Ｐ明朝" pitchFamily="18" charset="-128"/>
                <a:ea typeface="ＭＳ Ｐ明朝" pitchFamily="18" charset="-128"/>
              </a:rPr>
              <a:t>行為</a:t>
            </a:r>
            <a:r>
              <a:rPr lang="ja-JP" altLang="en-US" smtClean="0">
                <a:latin typeface="ＭＳ Ｐ明朝" pitchFamily="18" charset="-128"/>
                <a:ea typeface="ＭＳ Ｐ明朝" pitchFamily="18" charset="-128"/>
              </a:rPr>
              <a:t>（婚姻</a:t>
            </a:r>
            <a:r>
              <a:rPr lang="ja-JP" altLang="ja-JP" smtClean="0">
                <a:latin typeface="ＭＳ Ｐ明朝" pitchFamily="18" charset="-128"/>
                <a:ea typeface="ＭＳ Ｐ明朝" pitchFamily="18" charset="-128"/>
              </a:rPr>
              <a:t>・</a:t>
            </a:r>
            <a:r>
              <a:rPr lang="ja-JP" altLang="ja-JP">
                <a:latin typeface="ＭＳ Ｐ明朝" pitchFamily="18" charset="-128"/>
                <a:ea typeface="ＭＳ Ｐ明朝" pitchFamily="18" charset="-128"/>
              </a:rPr>
              <a:t>認知・養子縁組・遺言など</a:t>
            </a:r>
            <a:r>
              <a:rPr lang="en-US" altLang="ja-JP" smtClean="0">
                <a:latin typeface="ＭＳ Ｐ明朝" pitchFamily="18" charset="-128"/>
                <a:ea typeface="ＭＳ Ｐ明朝" pitchFamily="18" charset="-128"/>
              </a:rPr>
              <a:t>)</a:t>
            </a:r>
          </a:p>
          <a:p>
            <a:pPr marL="449263"/>
            <a:r>
              <a:rPr kumimoji="1" lang="ja-JP" altLang="en-US" smtClean="0">
                <a:latin typeface="ＭＳ Ｐ明朝" pitchFamily="18" charset="-128"/>
                <a:ea typeface="ＭＳ Ｐ明朝" pitchFamily="18" charset="-128"/>
              </a:rPr>
              <a:t>⑥ 本人の死後の事務</a:t>
            </a:r>
            <a:r>
              <a:rPr kumimoji="1" lang="en-US" altLang="ja-JP" smtClean="0">
                <a:latin typeface="ＭＳ Ｐ明朝" pitchFamily="18" charset="-128"/>
                <a:ea typeface="ＭＳ Ｐ明朝" pitchFamily="18" charset="-128"/>
              </a:rPr>
              <a:t>(</a:t>
            </a:r>
            <a:r>
              <a:rPr kumimoji="1" lang="ja-JP" altLang="en-US" smtClean="0">
                <a:latin typeface="ＭＳ Ｐ明朝" pitchFamily="18" charset="-128"/>
                <a:ea typeface="ＭＳ Ｐ明朝" pitchFamily="18" charset="-128"/>
              </a:rPr>
              <a:t>葬儀の手配、執行等</a:t>
            </a:r>
            <a:r>
              <a:rPr kumimoji="1" lang="en-US" altLang="ja-JP" smtClean="0">
                <a:latin typeface="ＭＳ Ｐ明朝" pitchFamily="18" charset="-128"/>
                <a:ea typeface="ＭＳ Ｐ明朝" pitchFamily="18" charset="-128"/>
              </a:rPr>
              <a:t>)</a:t>
            </a:r>
            <a:endParaRPr kumimoji="1" lang="ja-JP" altLang="en-US">
              <a:latin typeface="ＭＳ Ｐ明朝" pitchFamily="18" charset="-128"/>
              <a:ea typeface="ＭＳ Ｐ明朝" pitchFamily="18" charset="-128"/>
            </a:endParaRPr>
          </a:p>
        </p:txBody>
      </p:sp>
      <p:sp>
        <p:nvSpPr>
          <p:cNvPr id="7" name="角丸四角形 6"/>
          <p:cNvSpPr/>
          <p:nvPr/>
        </p:nvSpPr>
        <p:spPr>
          <a:xfrm>
            <a:off x="251520" y="5374957"/>
            <a:ext cx="1512168" cy="504056"/>
          </a:xfrm>
          <a:prstGeom prst="roundRect">
            <a:avLst/>
          </a:prstGeom>
          <a:solidFill>
            <a:schemeClr val="accent5">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dist"/>
            <a:r>
              <a:rPr kumimoji="1" lang="ja-JP" altLang="en-US" smtClean="0">
                <a:solidFill>
                  <a:schemeClr val="tx1"/>
                </a:solidFill>
              </a:rPr>
              <a:t>資格の制限</a:t>
            </a:r>
            <a:endParaRPr kumimoji="1" lang="ja-JP" altLang="en-US">
              <a:solidFill>
                <a:schemeClr val="tx1"/>
              </a:solidFill>
            </a:endParaRPr>
          </a:p>
        </p:txBody>
      </p:sp>
      <p:sp>
        <p:nvSpPr>
          <p:cNvPr id="8" name="テキスト ボックス 7"/>
          <p:cNvSpPr txBox="1"/>
          <p:nvPr/>
        </p:nvSpPr>
        <p:spPr>
          <a:xfrm>
            <a:off x="611560" y="6023029"/>
            <a:ext cx="8532440" cy="646331"/>
          </a:xfrm>
          <a:prstGeom prst="rect">
            <a:avLst/>
          </a:prstGeom>
          <a:noFill/>
        </p:spPr>
        <p:txBody>
          <a:bodyPr wrap="square" rtlCol="0">
            <a:spAutoFit/>
          </a:bodyPr>
          <a:lstStyle/>
          <a:p>
            <a:r>
              <a:rPr lang="ja-JP" altLang="en-US" smtClean="0">
                <a:latin typeface="ＭＳ Ｐ明朝" pitchFamily="18" charset="-128"/>
                <a:ea typeface="ＭＳ Ｐ明朝" pitchFamily="18" charset="-128"/>
              </a:rPr>
              <a:t>成年</a:t>
            </a:r>
            <a:r>
              <a:rPr lang="ja-JP" altLang="ja-JP" smtClean="0">
                <a:latin typeface="ＭＳ Ｐ明朝" pitchFamily="18" charset="-128"/>
                <a:ea typeface="ＭＳ Ｐ明朝" pitchFamily="18" charset="-128"/>
              </a:rPr>
              <a:t>後見等</a:t>
            </a:r>
            <a:r>
              <a:rPr lang="ja-JP" altLang="en-US" smtClean="0">
                <a:latin typeface="ＭＳ Ｐ明朝" pitchFamily="18" charset="-128"/>
                <a:ea typeface="ＭＳ Ｐ明朝" pitchFamily="18" charset="-128"/>
              </a:rPr>
              <a:t>の</a:t>
            </a:r>
            <a:r>
              <a:rPr lang="ja-JP" altLang="ja-JP" smtClean="0">
                <a:latin typeface="ＭＳ Ｐ明朝" pitchFamily="18" charset="-128"/>
                <a:ea typeface="ＭＳ Ｐ明朝" pitchFamily="18" charset="-128"/>
              </a:rPr>
              <a:t>開始</a:t>
            </a:r>
            <a:r>
              <a:rPr lang="ja-JP" altLang="en-US" smtClean="0">
                <a:latin typeface="ＭＳ Ｐ明朝" pitchFamily="18" charset="-128"/>
                <a:ea typeface="ＭＳ Ｐ明朝" pitchFamily="18" charset="-128"/>
              </a:rPr>
              <a:t>に</a:t>
            </a:r>
            <a:r>
              <a:rPr lang="ja-JP" altLang="ja-JP" smtClean="0">
                <a:latin typeface="ＭＳ Ｐ明朝" pitchFamily="18" charset="-128"/>
                <a:ea typeface="ＭＳ Ｐ明朝" pitchFamily="18" charset="-128"/>
              </a:rPr>
              <a:t>伴って</a:t>
            </a:r>
            <a:r>
              <a:rPr lang="ja-JP" altLang="en-US" smtClean="0">
                <a:latin typeface="ＭＳ Ｐ明朝" pitchFamily="18" charset="-128"/>
                <a:ea typeface="ＭＳ Ｐ明朝" pitchFamily="18" charset="-128"/>
              </a:rPr>
              <a:t>、</a:t>
            </a:r>
            <a:r>
              <a:rPr lang="ja-JP" altLang="ja-JP" smtClean="0">
                <a:latin typeface="ＭＳ Ｐ明朝" pitchFamily="18" charset="-128"/>
                <a:ea typeface="ＭＳ Ｐ明朝" pitchFamily="18" charset="-128"/>
              </a:rPr>
              <a:t>本人</a:t>
            </a:r>
            <a:r>
              <a:rPr lang="ja-JP" altLang="ja-JP">
                <a:latin typeface="ＭＳ Ｐ明朝" pitchFamily="18" charset="-128"/>
                <a:ea typeface="ＭＳ Ｐ明朝" pitchFamily="18" charset="-128"/>
              </a:rPr>
              <a:t>の権利が一部制限されることがあります</a:t>
            </a:r>
            <a:r>
              <a:rPr lang="ja-JP" altLang="ja-JP" smtClean="0">
                <a:latin typeface="ＭＳ Ｐ明朝" pitchFamily="18" charset="-128"/>
                <a:ea typeface="ＭＳ Ｐ明朝" pitchFamily="18" charset="-128"/>
              </a:rPr>
              <a:t>。</a:t>
            </a:r>
            <a:endParaRPr lang="en-US" altLang="ja-JP" smtClean="0">
              <a:latin typeface="ＭＳ Ｐ明朝" pitchFamily="18" charset="-128"/>
              <a:ea typeface="ＭＳ Ｐ明朝" pitchFamily="18" charset="-128"/>
            </a:endParaRPr>
          </a:p>
          <a:p>
            <a:r>
              <a:rPr lang="ja-JP" altLang="ja-JP" smtClean="0">
                <a:latin typeface="ＭＳ Ｐ明朝" pitchFamily="18" charset="-128"/>
                <a:ea typeface="ＭＳ Ｐ明朝" pitchFamily="18" charset="-128"/>
              </a:rPr>
              <a:t>「</a:t>
            </a:r>
            <a:r>
              <a:rPr lang="ja-JP" altLang="en-US" smtClean="0">
                <a:latin typeface="ＭＳ Ｐ明朝" pitchFamily="18" charset="-128"/>
                <a:ea typeface="ＭＳ Ｐ明朝" pitchFamily="18" charset="-128"/>
              </a:rPr>
              <a:t>成年</a:t>
            </a:r>
            <a:r>
              <a:rPr lang="ja-JP" altLang="ja-JP" smtClean="0">
                <a:latin typeface="ＭＳ Ｐ明朝" pitchFamily="18" charset="-128"/>
                <a:ea typeface="ＭＳ Ｐ明朝" pitchFamily="18" charset="-128"/>
              </a:rPr>
              <a:t>後見</a:t>
            </a:r>
            <a:r>
              <a:rPr lang="ja-JP" altLang="ja-JP">
                <a:latin typeface="ＭＳ Ｐ明朝" pitchFamily="18" charset="-128"/>
                <a:ea typeface="ＭＳ Ｐ明朝" pitchFamily="18" charset="-128"/>
              </a:rPr>
              <a:t>」の場合に制限される権利の</a:t>
            </a:r>
            <a:r>
              <a:rPr lang="ja-JP" altLang="ja-JP" smtClean="0">
                <a:latin typeface="ＭＳ Ｐ明朝" pitchFamily="18" charset="-128"/>
                <a:ea typeface="ＭＳ Ｐ明朝" pitchFamily="18" charset="-128"/>
              </a:rPr>
              <a:t>うち</a:t>
            </a:r>
            <a:r>
              <a:rPr lang="ja-JP" altLang="en-US" smtClean="0">
                <a:latin typeface="ＭＳ Ｐ明朝" pitchFamily="18" charset="-128"/>
                <a:ea typeface="ＭＳ Ｐ明朝" pitchFamily="18" charset="-128"/>
              </a:rPr>
              <a:t>、</a:t>
            </a:r>
            <a:r>
              <a:rPr lang="ja-JP" altLang="ja-JP" smtClean="0">
                <a:latin typeface="ＭＳ Ｐ明朝" pitchFamily="18" charset="-128"/>
                <a:ea typeface="ＭＳ Ｐ明朝" pitchFamily="18" charset="-128"/>
              </a:rPr>
              <a:t>身近</a:t>
            </a:r>
            <a:r>
              <a:rPr lang="ja-JP" altLang="ja-JP">
                <a:latin typeface="ＭＳ Ｐ明朝" pitchFamily="18" charset="-128"/>
                <a:ea typeface="ＭＳ Ｐ明朝" pitchFamily="18" charset="-128"/>
              </a:rPr>
              <a:t>なものとして「選挙権」があります。</a:t>
            </a:r>
            <a:endParaRPr kumimoji="1" lang="ja-JP" altLang="en-US">
              <a:latin typeface="ＭＳ Ｐ明朝" pitchFamily="18" charset="-128"/>
              <a:ea typeface="ＭＳ Ｐ明朝" pitchFamily="18" charset="-128"/>
            </a:endParaRPr>
          </a:p>
        </p:txBody>
      </p:sp>
      <p:pic>
        <p:nvPicPr>
          <p:cNvPr id="9" name="Picture 2"/>
          <p:cNvPicPr>
            <a:picLocks noChangeArrowheads="1"/>
          </p:cNvPicPr>
          <p:nvPr/>
        </p:nvPicPr>
        <p:blipFill>
          <a:blip r:embed="rId2" cstate="print"/>
          <a:srcRect/>
          <a:stretch>
            <a:fillRect/>
          </a:stretch>
        </p:blipFill>
        <p:spPr bwMode="auto">
          <a:xfrm>
            <a:off x="35496" y="548680"/>
            <a:ext cx="9072000" cy="252000"/>
          </a:xfrm>
          <a:prstGeom prst="rect">
            <a:avLst/>
          </a:prstGeom>
          <a:noFill/>
          <a:ln w="9525">
            <a:noFill/>
            <a:miter lim="800000"/>
            <a:headEnd/>
            <a:tailEnd/>
          </a:ln>
        </p:spPr>
      </p:pic>
      <p:sp>
        <p:nvSpPr>
          <p:cNvPr id="11" name="スライド番号プレースホルダ 10"/>
          <p:cNvSpPr>
            <a:spLocks noGrp="1"/>
          </p:cNvSpPr>
          <p:nvPr>
            <p:ph type="sldNum" sz="quarter" idx="12"/>
          </p:nvPr>
        </p:nvSpPr>
        <p:spPr>
          <a:xfrm>
            <a:off x="6830888" y="6520259"/>
            <a:ext cx="2133600" cy="365125"/>
          </a:xfrm>
        </p:spPr>
        <p:txBody>
          <a:bodyPr/>
          <a:lstStyle/>
          <a:p>
            <a:fld id="{35D9A969-E3F8-4E0B-BE9E-0B6174B58000}" type="slidenum">
              <a:rPr kumimoji="1" lang="ja-JP" altLang="en-US" sz="1800" smtClean="0"/>
              <a:pPr/>
              <a:t>9</a:t>
            </a:fld>
            <a:endParaRPr kumimoji="1" lang="ja-JP" altLang="en-U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2451</Words>
  <Application>Microsoft Office PowerPoint</Application>
  <PresentationFormat>画面に合わせる (4:3)</PresentationFormat>
  <Paragraphs>549</Paragraphs>
  <Slides>19</Slides>
  <Notes>1</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成年後見制度の概要と利用</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takami</dc:creator>
  <cp:lastModifiedBy>takami</cp:lastModifiedBy>
  <cp:revision>107</cp:revision>
  <dcterms:created xsi:type="dcterms:W3CDTF">2012-02-20T05:43:05Z</dcterms:created>
  <dcterms:modified xsi:type="dcterms:W3CDTF">2013-03-26T02:59:47Z</dcterms:modified>
</cp:coreProperties>
</file>